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9" r:id="rId1"/>
  </p:sldMasterIdLst>
  <p:notesMasterIdLst>
    <p:notesMasterId r:id="rId61"/>
  </p:notesMasterIdLst>
  <p:sldIdLst>
    <p:sldId id="256" r:id="rId2"/>
    <p:sldId id="395" r:id="rId3"/>
    <p:sldId id="257" r:id="rId4"/>
    <p:sldId id="258" r:id="rId5"/>
    <p:sldId id="396" r:id="rId6"/>
    <p:sldId id="260" r:id="rId7"/>
    <p:sldId id="397" r:id="rId8"/>
    <p:sldId id="398" r:id="rId9"/>
    <p:sldId id="272" r:id="rId10"/>
    <p:sldId id="399" r:id="rId11"/>
    <p:sldId id="400" r:id="rId12"/>
    <p:sldId id="401" r:id="rId13"/>
    <p:sldId id="402" r:id="rId14"/>
    <p:sldId id="277" r:id="rId15"/>
    <p:sldId id="278" r:id="rId16"/>
    <p:sldId id="279" r:id="rId17"/>
    <p:sldId id="405" r:id="rId18"/>
    <p:sldId id="403" r:id="rId19"/>
    <p:sldId id="280" r:id="rId20"/>
    <p:sldId id="281" r:id="rId21"/>
    <p:sldId id="283" r:id="rId22"/>
    <p:sldId id="394" r:id="rId23"/>
    <p:sldId id="290" r:id="rId24"/>
    <p:sldId id="291" r:id="rId25"/>
    <p:sldId id="404" r:id="rId26"/>
    <p:sldId id="294" r:id="rId27"/>
    <p:sldId id="296" r:id="rId28"/>
    <p:sldId id="298" r:id="rId29"/>
    <p:sldId id="299" r:id="rId30"/>
    <p:sldId id="300" r:id="rId31"/>
    <p:sldId id="301" r:id="rId32"/>
    <p:sldId id="310" r:id="rId33"/>
    <p:sldId id="309" r:id="rId34"/>
    <p:sldId id="302" r:id="rId35"/>
    <p:sldId id="303" r:id="rId36"/>
    <p:sldId id="304" r:id="rId37"/>
    <p:sldId id="306" r:id="rId38"/>
    <p:sldId id="307" r:id="rId39"/>
    <p:sldId id="315" r:id="rId40"/>
    <p:sldId id="316" r:id="rId41"/>
    <p:sldId id="318" r:id="rId42"/>
    <p:sldId id="319" r:id="rId43"/>
    <p:sldId id="322" r:id="rId44"/>
    <p:sldId id="320" r:id="rId45"/>
    <p:sldId id="321" r:id="rId46"/>
    <p:sldId id="323" r:id="rId47"/>
    <p:sldId id="324" r:id="rId48"/>
    <p:sldId id="325" r:id="rId49"/>
    <p:sldId id="326" r:id="rId50"/>
    <p:sldId id="327" r:id="rId51"/>
    <p:sldId id="328" r:id="rId52"/>
    <p:sldId id="329" r:id="rId53"/>
    <p:sldId id="330" r:id="rId54"/>
    <p:sldId id="331" r:id="rId55"/>
    <p:sldId id="332" r:id="rId56"/>
    <p:sldId id="334" r:id="rId57"/>
    <p:sldId id="335" r:id="rId58"/>
    <p:sldId id="336" r:id="rId59"/>
    <p:sldId id="337" r:id="rId6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478"/>
    <p:restoredTop sz="95909"/>
  </p:normalViewPr>
  <p:slideViewPr>
    <p:cSldViewPr snapToGrid="0" snapToObjects="1">
      <p:cViewPr>
        <p:scale>
          <a:sx n="100" d="100"/>
          <a:sy n="100" d="100"/>
        </p:scale>
        <p:origin x="816" y="1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EA7133-B679-A14A-9C45-A0F7BF8C6895}" type="datetimeFigureOut">
              <a:rPr lang="en-NL" smtClean="0"/>
              <a:t>05/04/2024</a:t>
            </a:fld>
            <a:endParaRPr lang="en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071851-7E59-7242-AE17-FFBF1F2AB1BC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6254229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/>
              <a:t>Asıl alt başlık stilini düzenlemek için tıklayın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4/5/2024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84603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4/5/2024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16502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4/5/2024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2110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4/5/2024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45998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4/5/2024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7344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4/5/2024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34309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4/5/2024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69931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4/5/2024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38560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4/5/2024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86931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4/5/2024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3527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tr-TR"/>
              <a:t>Resim eklemek için simgeye tıklayın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smtClean="0"/>
              <a:pPr/>
              <a:t>4/5/2024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97552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4/5/2024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02119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jpe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9F8A3A-4B2D-A94A-92A4-0E1884F336F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NL" dirty="0"/>
              <a:t>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42488287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91221E-E03C-DF45-A65D-4C1D937DB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</a:t>
            </a:r>
            <a:r>
              <a:rPr lang="en-NL" dirty="0"/>
              <a:t>achine learning</a:t>
            </a:r>
          </a:p>
        </p:txBody>
      </p:sp>
      <p:sp>
        <p:nvSpPr>
          <p:cNvPr id="5" name="İçerik Yer Tutucusu 3">
            <a:extLst>
              <a:ext uri="{FF2B5EF4-FFF2-40B4-BE49-F238E27FC236}">
                <a16:creationId xmlns:a16="http://schemas.microsoft.com/office/drawing/2014/main" id="{77B8C02A-489E-ECA6-598A-4B15F5E4D0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3"/>
            <a:ext cx="9603275" cy="628993"/>
          </a:xfrm>
        </p:spPr>
        <p:txBody>
          <a:bodyPr/>
          <a:lstStyle/>
          <a:p>
            <a:pPr marL="0" indent="0">
              <a:buNone/>
            </a:pPr>
            <a:r>
              <a:rPr lang="tr-TR" dirty="0">
                <a:solidFill>
                  <a:srgbClr val="0070C0"/>
                </a:solidFill>
              </a:rPr>
              <a:t>Bağımlı ve Bağımsız Değişken</a:t>
            </a: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3" name="Content Placeholder 6">
            <a:extLst>
              <a:ext uri="{FF2B5EF4-FFF2-40B4-BE49-F238E27FC236}">
                <a16:creationId xmlns:a16="http://schemas.microsoft.com/office/drawing/2014/main" id="{FD07C445-FD96-5F3E-21E1-3B544C662F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810" t="23611" r="30238" b="22424"/>
          <a:stretch/>
        </p:blipFill>
        <p:spPr>
          <a:xfrm>
            <a:off x="4372708" y="2644726"/>
            <a:ext cx="3446584" cy="4030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9083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91221E-E03C-DF45-A65D-4C1D937DB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</a:t>
            </a:r>
            <a:r>
              <a:rPr lang="en-NL" dirty="0"/>
              <a:t>achine learning</a:t>
            </a:r>
          </a:p>
        </p:txBody>
      </p:sp>
      <p:sp>
        <p:nvSpPr>
          <p:cNvPr id="5" name="İçerik Yer Tutucusu 3">
            <a:extLst>
              <a:ext uri="{FF2B5EF4-FFF2-40B4-BE49-F238E27FC236}">
                <a16:creationId xmlns:a16="http://schemas.microsoft.com/office/drawing/2014/main" id="{77B8C02A-489E-ECA6-598A-4B15F5E4D0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3"/>
            <a:ext cx="9603275" cy="628993"/>
          </a:xfrm>
        </p:spPr>
        <p:txBody>
          <a:bodyPr/>
          <a:lstStyle/>
          <a:p>
            <a:pPr marL="0" indent="0">
              <a:buNone/>
            </a:pPr>
            <a:r>
              <a:rPr lang="tr-TR" dirty="0">
                <a:solidFill>
                  <a:srgbClr val="0070C0"/>
                </a:solidFill>
              </a:rPr>
              <a:t>Gözetimli (</a:t>
            </a:r>
            <a:r>
              <a:rPr lang="tr-TR" dirty="0" err="1">
                <a:solidFill>
                  <a:srgbClr val="0070C0"/>
                </a:solidFill>
              </a:rPr>
              <a:t>Supervised</a:t>
            </a:r>
            <a:r>
              <a:rPr lang="tr-TR" dirty="0">
                <a:solidFill>
                  <a:srgbClr val="0070C0"/>
                </a:solidFill>
              </a:rPr>
              <a:t>) ve Gözetimsiz (</a:t>
            </a:r>
            <a:r>
              <a:rPr lang="tr-TR" dirty="0" err="1">
                <a:solidFill>
                  <a:srgbClr val="0070C0"/>
                </a:solidFill>
              </a:rPr>
              <a:t>Unsupervised</a:t>
            </a:r>
            <a:r>
              <a:rPr lang="tr-TR" dirty="0">
                <a:solidFill>
                  <a:srgbClr val="0070C0"/>
                </a:solidFill>
              </a:rPr>
              <a:t>) </a:t>
            </a:r>
            <a:r>
              <a:rPr lang="tr-TR" dirty="0" err="1">
                <a:solidFill>
                  <a:srgbClr val="0070C0"/>
                </a:solidFill>
              </a:rPr>
              <a:t>Learnig</a:t>
            </a: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4" name="Content Placeholder 5">
            <a:extLst>
              <a:ext uri="{FF2B5EF4-FFF2-40B4-BE49-F238E27FC236}">
                <a16:creationId xmlns:a16="http://schemas.microsoft.com/office/drawing/2014/main" id="{E6D73BA0-5978-861B-85BB-72A2DED807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728" t="22561" r="19640" b="21429"/>
          <a:stretch/>
        </p:blipFill>
        <p:spPr>
          <a:xfrm>
            <a:off x="2483074" y="2644726"/>
            <a:ext cx="6098218" cy="4209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4001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91221E-E03C-DF45-A65D-4C1D937DB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</a:t>
            </a:r>
            <a:r>
              <a:rPr lang="en-NL" dirty="0"/>
              <a:t>achine learning</a:t>
            </a:r>
          </a:p>
        </p:txBody>
      </p:sp>
      <p:sp>
        <p:nvSpPr>
          <p:cNvPr id="5" name="İçerik Yer Tutucusu 3">
            <a:extLst>
              <a:ext uri="{FF2B5EF4-FFF2-40B4-BE49-F238E27FC236}">
                <a16:creationId xmlns:a16="http://schemas.microsoft.com/office/drawing/2014/main" id="{77B8C02A-489E-ECA6-598A-4B15F5E4D0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3"/>
            <a:ext cx="9603275" cy="628993"/>
          </a:xfrm>
        </p:spPr>
        <p:txBody>
          <a:bodyPr/>
          <a:lstStyle/>
          <a:p>
            <a:pPr marL="0" indent="0">
              <a:buNone/>
            </a:pPr>
            <a:r>
              <a:rPr lang="tr-TR" dirty="0">
                <a:solidFill>
                  <a:srgbClr val="0070C0"/>
                </a:solidFill>
              </a:rPr>
              <a:t>Regresyon (</a:t>
            </a:r>
            <a:r>
              <a:rPr lang="tr-TR" dirty="0" err="1">
                <a:solidFill>
                  <a:srgbClr val="0070C0"/>
                </a:solidFill>
              </a:rPr>
              <a:t>Regression</a:t>
            </a:r>
            <a:r>
              <a:rPr lang="tr-TR" dirty="0">
                <a:solidFill>
                  <a:srgbClr val="0070C0"/>
                </a:solidFill>
              </a:rPr>
              <a:t>) ve Sınıflandırma (</a:t>
            </a:r>
            <a:r>
              <a:rPr lang="tr-TR" dirty="0" err="1">
                <a:solidFill>
                  <a:srgbClr val="0070C0"/>
                </a:solidFill>
              </a:rPr>
              <a:t>Classification</a:t>
            </a:r>
            <a:r>
              <a:rPr lang="tr-TR" dirty="0">
                <a:solidFill>
                  <a:srgbClr val="0070C0"/>
                </a:solidFill>
              </a:rPr>
              <a:t>) </a:t>
            </a:r>
            <a:r>
              <a:rPr lang="tr-TR" dirty="0" err="1">
                <a:solidFill>
                  <a:srgbClr val="0070C0"/>
                </a:solidFill>
              </a:rPr>
              <a:t>Problems</a:t>
            </a: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3" name="Content Placeholder 6">
            <a:extLst>
              <a:ext uri="{FF2B5EF4-FFF2-40B4-BE49-F238E27FC236}">
                <a16:creationId xmlns:a16="http://schemas.microsoft.com/office/drawing/2014/main" id="{52DE121E-0881-6176-BB37-D7E975E053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215" t="25722" r="15895" b="18868"/>
          <a:stretch/>
        </p:blipFill>
        <p:spPr>
          <a:xfrm>
            <a:off x="2384473" y="2532184"/>
            <a:ext cx="6548511" cy="4090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8497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91221E-E03C-DF45-A65D-4C1D937DB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</a:t>
            </a:r>
            <a:r>
              <a:rPr lang="en-NL" dirty="0"/>
              <a:t>achine learning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03DC501-BEC0-97D2-91F1-A790CA8901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4628" y="2002229"/>
            <a:ext cx="7877175" cy="442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8128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91221E-E03C-DF45-A65D-4C1D937DB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</a:t>
            </a:r>
            <a:r>
              <a:rPr lang="en-NL" dirty="0"/>
              <a:t>achine learning</a:t>
            </a:r>
          </a:p>
        </p:txBody>
      </p:sp>
      <p:pic>
        <p:nvPicPr>
          <p:cNvPr id="8194" name="Picture 2" descr="Kaggle Titanic Dataset : Cleaning &amp; Split data into train, validation, and  test set – Learn Python , Tableau &amp; Amsterdam">
            <a:extLst>
              <a:ext uri="{FF2B5EF4-FFF2-40B4-BE49-F238E27FC236}">
                <a16:creationId xmlns:a16="http://schemas.microsoft.com/office/drawing/2014/main" id="{2EFCCBC9-097B-89EA-02E2-8CF066DA0C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6717" y="2503987"/>
            <a:ext cx="5699320" cy="4160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İçerik Yer Tutucusu 3">
            <a:extLst>
              <a:ext uri="{FF2B5EF4-FFF2-40B4-BE49-F238E27FC236}">
                <a16:creationId xmlns:a16="http://schemas.microsoft.com/office/drawing/2014/main" id="{12661DDE-5754-7996-2349-D2EC9668B6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3"/>
            <a:ext cx="9603275" cy="628993"/>
          </a:xfrm>
        </p:spPr>
        <p:txBody>
          <a:bodyPr/>
          <a:lstStyle/>
          <a:p>
            <a:pPr marL="0" indent="0">
              <a:buNone/>
            </a:pPr>
            <a:r>
              <a:rPr lang="en-US">
                <a:solidFill>
                  <a:srgbClr val="0070C0"/>
                </a:solidFill>
              </a:rPr>
              <a:t>Train and Test Data</a:t>
            </a:r>
          </a:p>
        </p:txBody>
      </p:sp>
    </p:spTree>
    <p:extLst>
      <p:ext uri="{BB962C8B-B14F-4D97-AF65-F5344CB8AC3E}">
        <p14:creationId xmlns:p14="http://schemas.microsoft.com/office/powerpoint/2010/main" val="25054941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91221E-E03C-DF45-A65D-4C1D937DB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</a:t>
            </a:r>
            <a:r>
              <a:rPr lang="en-NL" dirty="0"/>
              <a:t>achine learning</a:t>
            </a:r>
          </a:p>
        </p:txBody>
      </p:sp>
      <p:sp>
        <p:nvSpPr>
          <p:cNvPr id="5" name="İçerik Yer Tutucusu 3">
            <a:extLst>
              <a:ext uri="{FF2B5EF4-FFF2-40B4-BE49-F238E27FC236}">
                <a16:creationId xmlns:a16="http://schemas.microsoft.com/office/drawing/2014/main" id="{4AC468BF-F4C8-D479-2394-D7609C4C4C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3"/>
            <a:ext cx="9603275" cy="628993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70C0"/>
                </a:solidFill>
              </a:rPr>
              <a:t>Feature Engineering</a:t>
            </a:r>
          </a:p>
        </p:txBody>
      </p:sp>
      <p:pic>
        <p:nvPicPr>
          <p:cNvPr id="9218" name="Picture 2" descr="What is Feature Engineering? - GeeksforGeeks">
            <a:extLst>
              <a:ext uri="{FF2B5EF4-FFF2-40B4-BE49-F238E27FC236}">
                <a16:creationId xmlns:a16="http://schemas.microsoft.com/office/drawing/2014/main" id="{7781CDBC-C714-F7E6-E17B-CC0436CAD0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2644726"/>
            <a:ext cx="762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57603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91221E-E03C-DF45-A65D-4C1D937DB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</a:t>
            </a:r>
            <a:r>
              <a:rPr lang="en-NL" dirty="0"/>
              <a:t>achine learning</a:t>
            </a:r>
          </a:p>
        </p:txBody>
      </p:sp>
      <p:pic>
        <p:nvPicPr>
          <p:cNvPr id="10242" name="Picture 2" descr="Video 6: Variable Selection - YouTube">
            <a:extLst>
              <a:ext uri="{FF2B5EF4-FFF2-40B4-BE49-F238E27FC236}">
                <a16:creationId xmlns:a16="http://schemas.microsoft.com/office/drawing/2014/main" id="{36F42C72-1367-970E-4B14-040CE3BFE9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39" t="25436" r="17384"/>
          <a:stretch/>
        </p:blipFill>
        <p:spPr bwMode="auto">
          <a:xfrm>
            <a:off x="3263705" y="2664145"/>
            <a:ext cx="5795889" cy="4012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İçerik Yer Tutucusu 3">
            <a:extLst>
              <a:ext uri="{FF2B5EF4-FFF2-40B4-BE49-F238E27FC236}">
                <a16:creationId xmlns:a16="http://schemas.microsoft.com/office/drawing/2014/main" id="{443203FC-D209-929D-37EE-1BB070F18B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3"/>
            <a:ext cx="9603275" cy="628993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70C0"/>
                </a:solidFill>
              </a:rPr>
              <a:t>Feature</a:t>
            </a:r>
            <a:r>
              <a:rPr lang="tr-TR" dirty="0">
                <a:solidFill>
                  <a:srgbClr val="0070C0"/>
                </a:solidFill>
              </a:rPr>
              <a:t> </a:t>
            </a:r>
            <a:r>
              <a:rPr lang="en-US" dirty="0">
                <a:solidFill>
                  <a:srgbClr val="0070C0"/>
                </a:solidFill>
              </a:rPr>
              <a:t>Selection</a:t>
            </a:r>
          </a:p>
        </p:txBody>
      </p:sp>
    </p:spTree>
    <p:extLst>
      <p:ext uri="{BB962C8B-B14F-4D97-AF65-F5344CB8AC3E}">
        <p14:creationId xmlns:p14="http://schemas.microsoft.com/office/powerpoint/2010/main" val="28876080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91221E-E03C-DF45-A65D-4C1D937DB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</a:t>
            </a:r>
            <a:r>
              <a:rPr lang="en-NL" dirty="0"/>
              <a:t>achine learning</a:t>
            </a:r>
          </a:p>
        </p:txBody>
      </p:sp>
      <p:sp>
        <p:nvSpPr>
          <p:cNvPr id="5" name="İçerik Yer Tutucusu 3">
            <a:extLst>
              <a:ext uri="{FF2B5EF4-FFF2-40B4-BE49-F238E27FC236}">
                <a16:creationId xmlns:a16="http://schemas.microsoft.com/office/drawing/2014/main" id="{443203FC-D209-929D-37EE-1BB070F18B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3"/>
            <a:ext cx="2835079" cy="628993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70C0"/>
                </a:solidFill>
              </a:rPr>
              <a:t>Feature</a:t>
            </a:r>
            <a:r>
              <a:rPr lang="tr-TR" dirty="0">
                <a:solidFill>
                  <a:srgbClr val="0070C0"/>
                </a:solidFill>
              </a:rPr>
              <a:t> </a:t>
            </a:r>
            <a:r>
              <a:rPr lang="tr-TR" dirty="0" err="1">
                <a:solidFill>
                  <a:srgbClr val="0070C0"/>
                </a:solidFill>
              </a:rPr>
              <a:t>Importance</a:t>
            </a:r>
            <a:endParaRPr lang="tr-TR" dirty="0">
              <a:solidFill>
                <a:srgbClr val="0070C0"/>
              </a:solidFill>
            </a:endParaRPr>
          </a:p>
        </p:txBody>
      </p:sp>
      <p:pic>
        <p:nvPicPr>
          <p:cNvPr id="18434" name="Picture 2">
            <a:extLst>
              <a:ext uri="{FF2B5EF4-FFF2-40B4-BE49-F238E27FC236}">
                <a16:creationId xmlns:a16="http://schemas.microsoft.com/office/drawing/2014/main" id="{BC40E9BC-1B69-61C3-F81C-FFB375097F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2676" y="1876870"/>
            <a:ext cx="7279397" cy="2917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5" name="Picture 3">
            <a:extLst>
              <a:ext uri="{FF2B5EF4-FFF2-40B4-BE49-F238E27FC236}">
                <a16:creationId xmlns:a16="http://schemas.microsoft.com/office/drawing/2014/main" id="{B33D18F9-7380-6F33-363F-5C9CB09BAB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2657291"/>
            <a:ext cx="4712677" cy="397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6" name="Picture 4">
            <a:extLst>
              <a:ext uri="{FF2B5EF4-FFF2-40B4-BE49-F238E27FC236}">
                <a16:creationId xmlns:a16="http://schemas.microsoft.com/office/drawing/2014/main" id="{6D73A308-41C4-4694-2751-9DAFDF26EC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4299" y="3648075"/>
            <a:ext cx="5075541" cy="2762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6217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91221E-E03C-DF45-A65D-4C1D937DB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</a:t>
            </a:r>
            <a:r>
              <a:rPr lang="en-NL" dirty="0"/>
              <a:t>achine learning</a:t>
            </a:r>
          </a:p>
        </p:txBody>
      </p:sp>
      <p:sp>
        <p:nvSpPr>
          <p:cNvPr id="5" name="İçerik Yer Tutucusu 3">
            <a:extLst>
              <a:ext uri="{FF2B5EF4-FFF2-40B4-BE49-F238E27FC236}">
                <a16:creationId xmlns:a16="http://schemas.microsoft.com/office/drawing/2014/main" id="{443203FC-D209-929D-37EE-1BB070F18B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3"/>
            <a:ext cx="9603275" cy="628993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70C0"/>
                </a:solidFill>
              </a:rPr>
              <a:t>Feature</a:t>
            </a:r>
            <a:r>
              <a:rPr lang="tr-TR" dirty="0">
                <a:solidFill>
                  <a:srgbClr val="0070C0"/>
                </a:solidFill>
              </a:rPr>
              <a:t> </a:t>
            </a:r>
            <a:r>
              <a:rPr lang="en-US" dirty="0">
                <a:solidFill>
                  <a:srgbClr val="0070C0"/>
                </a:solidFill>
              </a:rPr>
              <a:t>Extraction</a:t>
            </a:r>
          </a:p>
        </p:txBody>
      </p:sp>
      <p:pic>
        <p:nvPicPr>
          <p:cNvPr id="11266" name="Picture 2" descr="What is feature extraction?">
            <a:extLst>
              <a:ext uri="{FF2B5EF4-FFF2-40B4-BE49-F238E27FC236}">
                <a16:creationId xmlns:a16="http://schemas.microsoft.com/office/drawing/2014/main" id="{CDE79DC9-E0E3-2611-C67D-9FDE2E4A60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0952" y="2819399"/>
            <a:ext cx="9421817" cy="3060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27882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91221E-E03C-DF45-A65D-4C1D937DB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</a:t>
            </a:r>
            <a:r>
              <a:rPr lang="en-NL" dirty="0"/>
              <a:t>achine learning</a:t>
            </a:r>
          </a:p>
        </p:txBody>
      </p:sp>
      <p:sp>
        <p:nvSpPr>
          <p:cNvPr id="3" name="İçerik Yer Tutucusu 3">
            <a:extLst>
              <a:ext uri="{FF2B5EF4-FFF2-40B4-BE49-F238E27FC236}">
                <a16:creationId xmlns:a16="http://schemas.microsoft.com/office/drawing/2014/main" id="{33FC5229-730F-EC99-529A-C9E4024BB073}"/>
              </a:ext>
            </a:extLst>
          </p:cNvPr>
          <p:cNvSpPr txBox="1">
            <a:spLocks/>
          </p:cNvSpPr>
          <p:nvPr/>
        </p:nvSpPr>
        <p:spPr>
          <a:xfrm>
            <a:off x="1451579" y="2015733"/>
            <a:ext cx="9603275" cy="62899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tr-TR" dirty="0">
                <a:solidFill>
                  <a:srgbClr val="0070C0"/>
                </a:solidFill>
              </a:rPr>
              <a:t>Model </a:t>
            </a:r>
            <a:r>
              <a:rPr lang="en-US" dirty="0">
                <a:solidFill>
                  <a:srgbClr val="0070C0"/>
                </a:solidFill>
              </a:rPr>
              <a:t>Selection</a:t>
            </a:r>
          </a:p>
        </p:txBody>
      </p:sp>
      <p:sp>
        <p:nvSpPr>
          <p:cNvPr id="7" name="İçerik Yer Tutucusu 3">
            <a:extLst>
              <a:ext uri="{FF2B5EF4-FFF2-40B4-BE49-F238E27FC236}">
                <a16:creationId xmlns:a16="http://schemas.microsoft.com/office/drawing/2014/main" id="{29A6F217-1362-3AA7-3824-4F91AB8FC7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4362" y="2634712"/>
            <a:ext cx="9603275" cy="1796612"/>
          </a:xfrm>
        </p:spPr>
        <p:txBody>
          <a:bodyPr/>
          <a:lstStyle/>
          <a:p>
            <a:r>
              <a:rPr lang="tr-TR" dirty="0"/>
              <a:t>Modelin kendi içinde en iyisinin Seçilmesi</a:t>
            </a:r>
          </a:p>
          <a:p>
            <a:r>
              <a:rPr lang="tr-TR" dirty="0"/>
              <a:t>Farklı Modellerden en iyisinin seçilmesi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14064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Data collection and pre-processing techniques - Qualcomm Developer Network">
            <a:extLst>
              <a:ext uri="{FF2B5EF4-FFF2-40B4-BE49-F238E27FC236}">
                <a16:creationId xmlns:a16="http://schemas.microsoft.com/office/drawing/2014/main" id="{A92D06D3-0125-4EA5-AE72-50AE9DF11D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629" y="1289186"/>
            <a:ext cx="10967936" cy="4563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49052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91221E-E03C-DF45-A65D-4C1D937DB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</a:t>
            </a:r>
            <a:r>
              <a:rPr lang="en-NL" dirty="0"/>
              <a:t>achine learning</a:t>
            </a:r>
          </a:p>
        </p:txBody>
      </p:sp>
      <p:pic>
        <p:nvPicPr>
          <p:cNvPr id="12292" name="Picture 4">
            <a:extLst>
              <a:ext uri="{FF2B5EF4-FFF2-40B4-BE49-F238E27FC236}">
                <a16:creationId xmlns:a16="http://schemas.microsoft.com/office/drawing/2014/main" id="{80552E61-B6D7-AF7C-6507-113C9F5F4E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28" y="3014540"/>
            <a:ext cx="10715625" cy="3724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İçerik Yer Tutucusu 3">
            <a:extLst>
              <a:ext uri="{FF2B5EF4-FFF2-40B4-BE49-F238E27FC236}">
                <a16:creationId xmlns:a16="http://schemas.microsoft.com/office/drawing/2014/main" id="{3116DD33-59D3-1354-C68B-4585C602C14A}"/>
              </a:ext>
            </a:extLst>
          </p:cNvPr>
          <p:cNvSpPr txBox="1">
            <a:spLocks/>
          </p:cNvSpPr>
          <p:nvPr/>
        </p:nvSpPr>
        <p:spPr>
          <a:xfrm>
            <a:off x="1451579" y="2015733"/>
            <a:ext cx="9603275" cy="62899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tr-TR" dirty="0" err="1">
                <a:solidFill>
                  <a:srgbClr val="0070C0"/>
                </a:solidFill>
              </a:rPr>
              <a:t>Ovefitting</a:t>
            </a:r>
            <a:r>
              <a:rPr lang="tr-TR" dirty="0">
                <a:solidFill>
                  <a:srgbClr val="0070C0"/>
                </a:solidFill>
              </a:rPr>
              <a:t> </a:t>
            </a:r>
            <a:r>
              <a:rPr lang="tr-TR" dirty="0" err="1">
                <a:solidFill>
                  <a:srgbClr val="0070C0"/>
                </a:solidFill>
              </a:rPr>
              <a:t>and</a:t>
            </a:r>
            <a:r>
              <a:rPr lang="tr-TR" dirty="0">
                <a:solidFill>
                  <a:srgbClr val="0070C0"/>
                </a:solidFill>
              </a:rPr>
              <a:t> </a:t>
            </a:r>
            <a:r>
              <a:rPr lang="tr-TR" dirty="0" err="1">
                <a:solidFill>
                  <a:srgbClr val="0070C0"/>
                </a:solidFill>
              </a:rPr>
              <a:t>Underfitting</a:t>
            </a: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12294" name="Picture 6" descr="Me trying to be fit for bae like | Homer Simpson's Back Fat | Know Your Meme">
            <a:extLst>
              <a:ext uri="{FF2B5EF4-FFF2-40B4-BE49-F238E27FC236}">
                <a16:creationId xmlns:a16="http://schemas.microsoft.com/office/drawing/2014/main" id="{513ECCD9-988E-AF3A-CB87-01A299A720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4307" y="0"/>
            <a:ext cx="2737693" cy="2852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61719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91221E-E03C-DF45-A65D-4C1D937DB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</a:t>
            </a:r>
            <a:r>
              <a:rPr lang="en-NL" dirty="0"/>
              <a:t>achine learning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C1ACFE4-C8EB-E24A-AD7D-B0B2190ABA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1157" t="29267" r="14450" b="18277"/>
          <a:stretch/>
        </p:blipFill>
        <p:spPr>
          <a:xfrm>
            <a:off x="2025747" y="2728300"/>
            <a:ext cx="6991643" cy="3792239"/>
          </a:xfrm>
        </p:spPr>
      </p:pic>
      <p:sp>
        <p:nvSpPr>
          <p:cNvPr id="3" name="İçerik Yer Tutucusu 3">
            <a:extLst>
              <a:ext uri="{FF2B5EF4-FFF2-40B4-BE49-F238E27FC236}">
                <a16:creationId xmlns:a16="http://schemas.microsoft.com/office/drawing/2014/main" id="{7B270889-0367-DF12-6878-C0AFB62B2C5C}"/>
              </a:ext>
            </a:extLst>
          </p:cNvPr>
          <p:cNvSpPr txBox="1">
            <a:spLocks/>
          </p:cNvSpPr>
          <p:nvPr/>
        </p:nvSpPr>
        <p:spPr>
          <a:xfrm>
            <a:off x="1451579" y="2015733"/>
            <a:ext cx="9603275" cy="62899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tr-TR" dirty="0">
                <a:solidFill>
                  <a:srgbClr val="0070C0"/>
                </a:solidFill>
              </a:rPr>
              <a:t>Doğrusal ve Doğrusal Olmayan Modeller</a:t>
            </a:r>
            <a:endParaRPr 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66245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ython] k-fold cross validation deep-learning code">
            <a:extLst>
              <a:ext uri="{FF2B5EF4-FFF2-40B4-BE49-F238E27FC236}">
                <a16:creationId xmlns:a16="http://schemas.microsoft.com/office/drawing/2014/main" id="{1D073A95-4363-4D2F-AB52-3C41EE14B3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7146" y="1853754"/>
            <a:ext cx="6347569" cy="4396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319DDAF-EA21-22E5-2501-4D787548C6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/>
          <a:lstStyle/>
          <a:p>
            <a:r>
              <a:rPr lang="en-GB" dirty="0"/>
              <a:t>M</a:t>
            </a:r>
            <a:r>
              <a:rPr lang="en-NL" dirty="0"/>
              <a:t>achine learning</a:t>
            </a:r>
          </a:p>
        </p:txBody>
      </p:sp>
      <p:sp>
        <p:nvSpPr>
          <p:cNvPr id="3" name="İçerik Yer Tutucusu 3">
            <a:extLst>
              <a:ext uri="{FF2B5EF4-FFF2-40B4-BE49-F238E27FC236}">
                <a16:creationId xmlns:a16="http://schemas.microsoft.com/office/drawing/2014/main" id="{90DA011B-A9B9-EE01-2C63-7AD5B49766BD}"/>
              </a:ext>
            </a:extLst>
          </p:cNvPr>
          <p:cNvSpPr txBox="1">
            <a:spLocks/>
          </p:cNvSpPr>
          <p:nvPr/>
        </p:nvSpPr>
        <p:spPr>
          <a:xfrm>
            <a:off x="8961120" y="2330229"/>
            <a:ext cx="3064405" cy="62899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tr-TR" dirty="0" err="1">
                <a:solidFill>
                  <a:srgbClr val="0070C0"/>
                </a:solidFill>
              </a:rPr>
              <a:t>CrossValidation</a:t>
            </a:r>
            <a:r>
              <a:rPr lang="tr-TR" dirty="0">
                <a:solidFill>
                  <a:srgbClr val="0070C0"/>
                </a:solidFill>
              </a:rPr>
              <a:t> Teknik</a:t>
            </a:r>
            <a:endParaRPr 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61674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91221E-E03C-DF45-A65D-4C1D937DB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</a:t>
            </a:r>
            <a:r>
              <a:rPr lang="en-NL" dirty="0"/>
              <a:t>achine learning</a:t>
            </a:r>
          </a:p>
        </p:txBody>
      </p:sp>
      <p:sp>
        <p:nvSpPr>
          <p:cNvPr id="5" name="İçerik Yer Tutucusu 3">
            <a:extLst>
              <a:ext uri="{FF2B5EF4-FFF2-40B4-BE49-F238E27FC236}">
                <a16:creationId xmlns:a16="http://schemas.microsoft.com/office/drawing/2014/main" id="{0407C2DD-1E8C-15BB-2A29-08DF7AB44853}"/>
              </a:ext>
            </a:extLst>
          </p:cNvPr>
          <p:cNvSpPr txBox="1">
            <a:spLocks/>
          </p:cNvSpPr>
          <p:nvPr/>
        </p:nvSpPr>
        <p:spPr>
          <a:xfrm>
            <a:off x="1451579" y="2015733"/>
            <a:ext cx="9603275" cy="62899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tr-TR" dirty="0">
                <a:solidFill>
                  <a:srgbClr val="0070C0"/>
                </a:solidFill>
              </a:rPr>
              <a:t>Performans Evaluation </a:t>
            </a:r>
            <a:r>
              <a:rPr lang="tr-TR" dirty="0" err="1">
                <a:solidFill>
                  <a:srgbClr val="0070C0"/>
                </a:solidFill>
              </a:rPr>
              <a:t>Metrics</a:t>
            </a:r>
            <a:endParaRPr 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90053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91221E-E03C-DF45-A65D-4C1D937DB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</a:t>
            </a:r>
            <a:r>
              <a:rPr lang="en-NL" dirty="0"/>
              <a:t>achine learning</a:t>
            </a: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5B83600D-111B-0720-5FC6-BCD6CD2D10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127" y="2801109"/>
            <a:ext cx="4358377" cy="3409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Metin kutusu 6">
            <a:extLst>
              <a:ext uri="{FF2B5EF4-FFF2-40B4-BE49-F238E27FC236}">
                <a16:creationId xmlns:a16="http://schemas.microsoft.com/office/drawing/2014/main" id="{D0680843-3AEA-0634-F731-21977B4A35C7}"/>
              </a:ext>
            </a:extLst>
          </p:cNvPr>
          <p:cNvSpPr txBox="1"/>
          <p:nvPr/>
        </p:nvSpPr>
        <p:spPr>
          <a:xfrm>
            <a:off x="570204" y="2470555"/>
            <a:ext cx="395041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rtl="0">
              <a:spcBef>
                <a:spcPts val="1500"/>
              </a:spcBef>
              <a:spcAft>
                <a:spcPts val="0"/>
              </a:spcAft>
            </a:pPr>
            <a:r>
              <a:rPr lang="en-US" sz="1400" b="0" i="0" u="none" strike="noStrike">
                <a:solidFill>
                  <a:srgbClr val="374151"/>
                </a:solidFill>
                <a:effectLst/>
                <a:latin typeface="Roboto" panose="02000000000000000000" pitchFamily="2" charset="0"/>
              </a:rPr>
              <a:t>Regression Metrics - Mean Absolute Error</a:t>
            </a:r>
            <a:endParaRPr lang="en-US" sz="1400" dirty="0"/>
          </a:p>
        </p:txBody>
      </p:sp>
      <p:pic>
        <p:nvPicPr>
          <p:cNvPr id="14340" name="Picture 4">
            <a:extLst>
              <a:ext uri="{FF2B5EF4-FFF2-40B4-BE49-F238E27FC236}">
                <a16:creationId xmlns:a16="http://schemas.microsoft.com/office/drawing/2014/main" id="{57CA8FDA-3C62-9A96-C11D-766879D5F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465" y="2777040"/>
            <a:ext cx="3950414" cy="3415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Metin kutusu 8">
            <a:extLst>
              <a:ext uri="{FF2B5EF4-FFF2-40B4-BE49-F238E27FC236}">
                <a16:creationId xmlns:a16="http://schemas.microsoft.com/office/drawing/2014/main" id="{3FE16197-5AF6-D68C-7883-08DD9EB1E354}"/>
              </a:ext>
            </a:extLst>
          </p:cNvPr>
          <p:cNvSpPr txBox="1"/>
          <p:nvPr/>
        </p:nvSpPr>
        <p:spPr>
          <a:xfrm>
            <a:off x="6438185" y="2469263"/>
            <a:ext cx="388281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rtl="0">
              <a:spcBef>
                <a:spcPts val="1500"/>
              </a:spcBef>
              <a:spcAft>
                <a:spcPts val="0"/>
              </a:spcAft>
            </a:pPr>
            <a:r>
              <a:rPr lang="en-US" sz="1400" b="0" i="0" u="none" strike="noStrike" dirty="0">
                <a:solidFill>
                  <a:srgbClr val="374151"/>
                </a:solidFill>
                <a:effectLst/>
                <a:latin typeface="Roboto" panose="02000000000000000000" pitchFamily="2" charset="0"/>
              </a:rPr>
              <a:t>Regression Metrics - Mean Square Error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0484715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91221E-E03C-DF45-A65D-4C1D937DB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</a:t>
            </a:r>
            <a:r>
              <a:rPr lang="en-NL" dirty="0"/>
              <a:t>achine learning</a:t>
            </a:r>
          </a:p>
        </p:txBody>
      </p:sp>
      <p:sp>
        <p:nvSpPr>
          <p:cNvPr id="9" name="Metin kutusu 8">
            <a:extLst>
              <a:ext uri="{FF2B5EF4-FFF2-40B4-BE49-F238E27FC236}">
                <a16:creationId xmlns:a16="http://schemas.microsoft.com/office/drawing/2014/main" id="{3FE16197-5AF6-D68C-7883-08DD9EB1E354}"/>
              </a:ext>
            </a:extLst>
          </p:cNvPr>
          <p:cNvSpPr txBox="1"/>
          <p:nvPr/>
        </p:nvSpPr>
        <p:spPr>
          <a:xfrm>
            <a:off x="4187354" y="2364846"/>
            <a:ext cx="3882814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rtl="0">
              <a:spcBef>
                <a:spcPts val="1500"/>
              </a:spcBef>
              <a:spcAft>
                <a:spcPts val="0"/>
              </a:spcAft>
            </a:pPr>
            <a:r>
              <a:rPr lang="en-US" sz="1800" b="0" i="0" u="none" strike="noStrike">
                <a:solidFill>
                  <a:srgbClr val="374151"/>
                </a:solidFill>
                <a:effectLst/>
                <a:latin typeface="Roboto" panose="02000000000000000000" pitchFamily="2" charset="0"/>
              </a:rPr>
              <a:t>Regression Metrics - R2 Score</a:t>
            </a:r>
            <a:endParaRPr lang="en-US" sz="1400" b="0">
              <a:effectLst/>
            </a:endParaRPr>
          </a:p>
          <a:p>
            <a:br>
              <a:rPr lang="en-US" sz="1400"/>
            </a:br>
            <a:endParaRPr lang="en-US" sz="1400" dirty="0"/>
          </a:p>
        </p:txBody>
      </p:sp>
      <p:pic>
        <p:nvPicPr>
          <p:cNvPr id="14342" name="Picture 6">
            <a:extLst>
              <a:ext uri="{FF2B5EF4-FFF2-40B4-BE49-F238E27FC236}">
                <a16:creationId xmlns:a16="http://schemas.microsoft.com/office/drawing/2014/main" id="{58C388FD-E986-F979-C2F4-6B4041F847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5489" y="2967551"/>
            <a:ext cx="7964921" cy="3503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00257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91221E-E03C-DF45-A65D-4C1D937DB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</a:t>
            </a:r>
            <a:r>
              <a:rPr lang="en-NL" dirty="0"/>
              <a:t>achine learning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03A1D4A-D01E-0B49-86CF-8F2C130461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1972" t="18644" r="14400" b="6641"/>
          <a:stretch/>
        </p:blipFill>
        <p:spPr>
          <a:xfrm>
            <a:off x="2968283" y="1586467"/>
            <a:ext cx="6344529" cy="4971331"/>
          </a:xfrm>
        </p:spPr>
      </p:pic>
    </p:spTree>
    <p:extLst>
      <p:ext uri="{BB962C8B-B14F-4D97-AF65-F5344CB8AC3E}">
        <p14:creationId xmlns:p14="http://schemas.microsoft.com/office/powerpoint/2010/main" val="40023561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91221E-E03C-DF45-A65D-4C1D937DB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</a:t>
            </a:r>
            <a:r>
              <a:rPr lang="en-NL" dirty="0"/>
              <a:t>achine learning</a:t>
            </a:r>
          </a:p>
        </p:txBody>
      </p:sp>
      <p:pic>
        <p:nvPicPr>
          <p:cNvPr id="20482" name="Picture 2">
            <a:extLst>
              <a:ext uri="{FF2B5EF4-FFF2-40B4-BE49-F238E27FC236}">
                <a16:creationId xmlns:a16="http://schemas.microsoft.com/office/drawing/2014/main" id="{253B2FDF-3137-D8BF-4BA3-664EBD4692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8093" y="2048753"/>
            <a:ext cx="4600135" cy="4600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Metin kutusu 6">
            <a:extLst>
              <a:ext uri="{FF2B5EF4-FFF2-40B4-BE49-F238E27FC236}">
                <a16:creationId xmlns:a16="http://schemas.microsoft.com/office/drawing/2014/main" id="{2A4A3D3B-79F3-EEEE-AE3D-C840203DCC06}"/>
              </a:ext>
            </a:extLst>
          </p:cNvPr>
          <p:cNvSpPr txBox="1"/>
          <p:nvPr/>
        </p:nvSpPr>
        <p:spPr>
          <a:xfrm>
            <a:off x="323557" y="3200289"/>
            <a:ext cx="610537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AUC (Area Under The Curve) </a:t>
            </a: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b="0" dirty="0">
                <a:effectLst/>
              </a:rPr>
            </a:br>
            <a:r>
              <a:rPr lang="en-US" sz="1800" b="0" i="0" u="none" strike="noStrike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ROC (</a:t>
            </a:r>
            <a:r>
              <a:rPr lang="en-US" sz="1800" b="0" i="0" u="none" strike="noStrike" dirty="0">
                <a:solidFill>
                  <a:srgbClr val="040C28"/>
                </a:solidFill>
                <a:effectLst/>
                <a:latin typeface="Arial" panose="020B0604020202020204" pitchFamily="34" charset="0"/>
              </a:rPr>
              <a:t>Receiver Operating Characteristics</a:t>
            </a:r>
            <a:r>
              <a:rPr lang="en-US" sz="1800" b="0" i="0" u="none" strike="noStrike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) </a:t>
            </a:r>
            <a:endParaRPr lang="en-US" b="0" dirty="0">
              <a:effectLst/>
            </a:endParaRPr>
          </a:p>
          <a:p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68658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91221E-E03C-DF45-A65D-4C1D937DB1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24291"/>
          </a:xfrm>
        </p:spPr>
        <p:txBody>
          <a:bodyPr/>
          <a:lstStyle/>
          <a:p>
            <a:r>
              <a:rPr lang="en-GB" dirty="0"/>
              <a:t>M</a:t>
            </a:r>
            <a:r>
              <a:rPr lang="en-NL" dirty="0"/>
              <a:t>achine learning</a:t>
            </a:r>
            <a:br>
              <a:rPr lang="en-NL" dirty="0"/>
            </a:br>
            <a:endParaRPr lang="en-NL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2B5EFF2-723E-8C44-A416-60F737F3C3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6345" t="22201" r="15103" b="13054"/>
          <a:stretch/>
        </p:blipFill>
        <p:spPr>
          <a:xfrm>
            <a:off x="3090959" y="1278580"/>
            <a:ext cx="6006905" cy="4505179"/>
          </a:xfrm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374AF7A1-0EAC-CAF7-F1B3-FFC25F2EBA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4" b="20585"/>
          <a:stretch/>
        </p:blipFill>
        <p:spPr bwMode="auto">
          <a:xfrm>
            <a:off x="554241" y="5891090"/>
            <a:ext cx="10623128" cy="2957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52697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91221E-E03C-DF45-A65D-4C1D937DB1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24291"/>
          </a:xfrm>
        </p:spPr>
        <p:txBody>
          <a:bodyPr/>
          <a:lstStyle/>
          <a:p>
            <a:r>
              <a:rPr lang="en-GB" dirty="0"/>
              <a:t>M</a:t>
            </a:r>
            <a:r>
              <a:rPr lang="en-NL" dirty="0"/>
              <a:t>achine learning</a:t>
            </a:r>
            <a:br>
              <a:rPr lang="en-NL" dirty="0"/>
            </a:br>
            <a:endParaRPr lang="en-NL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44E16F4-8C6C-4649-985F-CA589E8CC0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1582" t="22708" r="9979" b="18859"/>
          <a:stretch/>
        </p:blipFill>
        <p:spPr>
          <a:xfrm>
            <a:off x="3896751" y="2799471"/>
            <a:ext cx="4811152" cy="2015721"/>
          </a:xfrm>
        </p:spPr>
      </p:pic>
    </p:spTree>
    <p:extLst>
      <p:ext uri="{BB962C8B-B14F-4D97-AF65-F5344CB8AC3E}">
        <p14:creationId xmlns:p14="http://schemas.microsoft.com/office/powerpoint/2010/main" val="13931903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91221E-E03C-DF45-A65D-4C1D937DB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</a:t>
            </a:r>
            <a:r>
              <a:rPr lang="en-NL" dirty="0"/>
              <a:t>achine learning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8F06ABA-B7F8-CB4B-807B-B5DE3191D8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3139" t="36282" r="6974" b="25527"/>
          <a:stretch/>
        </p:blipFill>
        <p:spPr>
          <a:xfrm>
            <a:off x="1860036" y="3114335"/>
            <a:ext cx="8194689" cy="2939146"/>
          </a:xfrm>
        </p:spPr>
      </p:pic>
      <p:sp>
        <p:nvSpPr>
          <p:cNvPr id="4" name="Metin kutusu 3">
            <a:extLst>
              <a:ext uri="{FF2B5EF4-FFF2-40B4-BE49-F238E27FC236}">
                <a16:creationId xmlns:a16="http://schemas.microsoft.com/office/drawing/2014/main" id="{2648269D-6CF5-E721-3DD1-045ADFA0ACC9}"/>
              </a:ext>
            </a:extLst>
          </p:cNvPr>
          <p:cNvSpPr txBox="1"/>
          <p:nvPr/>
        </p:nvSpPr>
        <p:spPr>
          <a:xfrm>
            <a:off x="1860036" y="2299378"/>
            <a:ext cx="25429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400" dirty="0">
                <a:solidFill>
                  <a:srgbClr val="0070C0"/>
                </a:solidFill>
              </a:rPr>
              <a:t>Makine Öğrenmesi</a:t>
            </a:r>
            <a:endParaRPr lang="en-US" sz="24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7328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91221E-E03C-DF45-A65D-4C1D937DB1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24291"/>
          </a:xfrm>
        </p:spPr>
        <p:txBody>
          <a:bodyPr/>
          <a:lstStyle/>
          <a:p>
            <a:r>
              <a:rPr lang="en-GB" dirty="0"/>
              <a:t>M</a:t>
            </a:r>
            <a:r>
              <a:rPr lang="en-NL" dirty="0"/>
              <a:t>achine learning</a:t>
            </a:r>
            <a:br>
              <a:rPr lang="en-NL" dirty="0"/>
            </a:br>
            <a:endParaRPr lang="en-NL" dirty="0"/>
          </a:p>
        </p:txBody>
      </p:sp>
      <p:pic>
        <p:nvPicPr>
          <p:cNvPr id="1026" name="Picture 2" descr="Understanding Hyperparameters and its Optimisation techniques | by Prabhu |  Towards Data Science">
            <a:extLst>
              <a:ext uri="{FF2B5EF4-FFF2-40B4-BE49-F238E27FC236}">
                <a16:creationId xmlns:a16="http://schemas.microsoft.com/office/drawing/2014/main" id="{EBC0E87A-901E-824D-ABDC-270C68BF96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8245" y="2249487"/>
            <a:ext cx="6634853" cy="3622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62717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91221E-E03C-DF45-A65D-4C1D937DB1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24291"/>
          </a:xfrm>
        </p:spPr>
        <p:txBody>
          <a:bodyPr/>
          <a:lstStyle/>
          <a:p>
            <a:r>
              <a:rPr lang="en-GB" dirty="0"/>
              <a:t>M</a:t>
            </a:r>
            <a:r>
              <a:rPr lang="en-NL" dirty="0"/>
              <a:t>achine learning</a:t>
            </a:r>
            <a:br>
              <a:rPr lang="en-NL" dirty="0"/>
            </a:br>
            <a:endParaRPr lang="en-NL" dirty="0"/>
          </a:p>
        </p:txBody>
      </p:sp>
      <p:pic>
        <p:nvPicPr>
          <p:cNvPr id="2054" name="Picture 6" descr="yapay zeka ve makine öğrenimi ilişkisini gösteren grafik">
            <a:extLst>
              <a:ext uri="{FF2B5EF4-FFF2-40B4-BE49-F238E27FC236}">
                <a16:creationId xmlns:a16="http://schemas.microsoft.com/office/drawing/2014/main" id="{53BA1654-21A3-3F45-A335-6E8F6987BD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269" y="1441115"/>
            <a:ext cx="8124283" cy="5158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79447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91221E-E03C-DF45-A65D-4C1D937DB1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24291"/>
          </a:xfrm>
        </p:spPr>
        <p:txBody>
          <a:bodyPr/>
          <a:lstStyle/>
          <a:p>
            <a:r>
              <a:rPr lang="en-GB" dirty="0"/>
              <a:t>M</a:t>
            </a:r>
            <a:r>
              <a:rPr lang="en-NL" dirty="0"/>
              <a:t>achine learning</a:t>
            </a:r>
            <a:br>
              <a:rPr lang="en-NL" dirty="0"/>
            </a:br>
            <a:endParaRPr lang="en-NL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3FBF829-A7A7-8C45-995F-7A9991F402F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139" y="1997089"/>
            <a:ext cx="4903772" cy="3502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Machine learning techniques.">
            <a:extLst>
              <a:ext uri="{FF2B5EF4-FFF2-40B4-BE49-F238E27FC236}">
                <a16:creationId xmlns:a16="http://schemas.microsoft.com/office/drawing/2014/main" id="{1220D2CD-EDC5-3B45-8913-A6F2840D2F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0821" y="0"/>
            <a:ext cx="526927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73426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91221E-E03C-DF45-A65D-4C1D937DB1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24291"/>
          </a:xfrm>
        </p:spPr>
        <p:txBody>
          <a:bodyPr/>
          <a:lstStyle/>
          <a:p>
            <a:r>
              <a:rPr lang="en-GB" dirty="0"/>
              <a:t>M</a:t>
            </a:r>
            <a:r>
              <a:rPr lang="en-NL" dirty="0"/>
              <a:t>achine learning</a:t>
            </a:r>
            <a:br>
              <a:rPr lang="en-NL" dirty="0"/>
            </a:br>
            <a:endParaRPr lang="en-NL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1FC1537-6779-EC4B-9CB5-02A348F014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1796" y="2250470"/>
            <a:ext cx="9471117" cy="4062712"/>
          </a:xfrm>
        </p:spPr>
      </p:pic>
      <p:pic>
        <p:nvPicPr>
          <p:cNvPr id="5122" name="Picture 2" descr="Fitting a model via closed-form equations vs. Gradient Descent vs  Stochastic Gradient Descent vs Mini-Batch Learning. What is the difference?">
            <a:extLst>
              <a:ext uri="{FF2B5EF4-FFF2-40B4-BE49-F238E27FC236}">
                <a16:creationId xmlns:a16="http://schemas.microsoft.com/office/drawing/2014/main" id="{D13D3C38-7709-EC4B-890A-7C2B6FF875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9321" y="0"/>
            <a:ext cx="2852679" cy="2250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16325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91221E-E03C-DF45-A65D-4C1D937DB1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24291"/>
          </a:xfrm>
        </p:spPr>
        <p:txBody>
          <a:bodyPr/>
          <a:lstStyle/>
          <a:p>
            <a:r>
              <a:rPr lang="en-GB" dirty="0"/>
              <a:t>M</a:t>
            </a:r>
            <a:r>
              <a:rPr lang="en-NL" dirty="0"/>
              <a:t>achine learning</a:t>
            </a:r>
            <a:br>
              <a:rPr lang="en-NL" dirty="0"/>
            </a:br>
            <a:endParaRPr lang="en-NL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8D0CF0A-5672-3D43-A45D-A13836061C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17831" y="1584959"/>
            <a:ext cx="8830538" cy="4502331"/>
          </a:xfrm>
        </p:spPr>
      </p:pic>
    </p:spTree>
    <p:extLst>
      <p:ext uri="{BB962C8B-B14F-4D97-AF65-F5344CB8AC3E}">
        <p14:creationId xmlns:p14="http://schemas.microsoft.com/office/powerpoint/2010/main" val="41238710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91221E-E03C-DF45-A65D-4C1D937DB1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24291"/>
          </a:xfrm>
        </p:spPr>
        <p:txBody>
          <a:bodyPr/>
          <a:lstStyle/>
          <a:p>
            <a:r>
              <a:rPr lang="en-GB" dirty="0"/>
              <a:t>M</a:t>
            </a:r>
            <a:r>
              <a:rPr lang="en-NL" dirty="0"/>
              <a:t>achine learning</a:t>
            </a:r>
            <a:br>
              <a:rPr lang="en-NL" dirty="0"/>
            </a:br>
            <a:endParaRPr lang="en-NL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520C7327-69DD-8D45-B9CC-ACD5653615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30461" y="1942011"/>
            <a:ext cx="8517040" cy="4663231"/>
          </a:xfrm>
        </p:spPr>
      </p:pic>
    </p:spTree>
    <p:extLst>
      <p:ext uri="{BB962C8B-B14F-4D97-AF65-F5344CB8AC3E}">
        <p14:creationId xmlns:p14="http://schemas.microsoft.com/office/powerpoint/2010/main" val="12521973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91221E-E03C-DF45-A65D-4C1D937DB1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24291"/>
          </a:xfrm>
        </p:spPr>
        <p:txBody>
          <a:bodyPr/>
          <a:lstStyle/>
          <a:p>
            <a:r>
              <a:rPr lang="en-GB" dirty="0"/>
              <a:t>M</a:t>
            </a:r>
            <a:r>
              <a:rPr lang="en-NL" dirty="0"/>
              <a:t>achine learning</a:t>
            </a:r>
            <a:br>
              <a:rPr lang="en-NL" dirty="0"/>
            </a:br>
            <a:endParaRPr lang="en-NL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4B2E123-D824-7F4D-A1C8-59E0F4EAE7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02910" y="2016125"/>
            <a:ext cx="6300504" cy="3449638"/>
          </a:xfrm>
        </p:spPr>
      </p:pic>
    </p:spTree>
    <p:extLst>
      <p:ext uri="{BB962C8B-B14F-4D97-AF65-F5344CB8AC3E}">
        <p14:creationId xmlns:p14="http://schemas.microsoft.com/office/powerpoint/2010/main" val="41372325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91221E-E03C-DF45-A65D-4C1D937DB1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24291"/>
          </a:xfrm>
        </p:spPr>
        <p:txBody>
          <a:bodyPr/>
          <a:lstStyle/>
          <a:p>
            <a:r>
              <a:rPr lang="en-GB" dirty="0"/>
              <a:t>M</a:t>
            </a:r>
            <a:r>
              <a:rPr lang="en-NL" dirty="0"/>
              <a:t>achine learning</a:t>
            </a:r>
            <a:br>
              <a:rPr lang="en-NL" dirty="0"/>
            </a:br>
            <a:endParaRPr lang="en-NL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535C217-61AC-AE49-B73F-F944570B1B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16763" y="1733006"/>
            <a:ext cx="8230738" cy="4506476"/>
          </a:xfrm>
        </p:spPr>
      </p:pic>
    </p:spTree>
    <p:extLst>
      <p:ext uri="{BB962C8B-B14F-4D97-AF65-F5344CB8AC3E}">
        <p14:creationId xmlns:p14="http://schemas.microsoft.com/office/powerpoint/2010/main" val="111144821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91221E-E03C-DF45-A65D-4C1D937DB1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24291"/>
          </a:xfrm>
        </p:spPr>
        <p:txBody>
          <a:bodyPr/>
          <a:lstStyle/>
          <a:p>
            <a:r>
              <a:rPr lang="en-GB" dirty="0"/>
              <a:t>M</a:t>
            </a:r>
            <a:r>
              <a:rPr lang="en-NL" dirty="0"/>
              <a:t>achine learning</a:t>
            </a:r>
            <a:br>
              <a:rPr lang="en-NL" dirty="0"/>
            </a:br>
            <a:endParaRPr lang="en-NL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A6D9571-0D37-2848-BF77-432B0A08C4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09989" y="1619793"/>
            <a:ext cx="8318603" cy="4554583"/>
          </a:xfrm>
        </p:spPr>
      </p:pic>
    </p:spTree>
    <p:extLst>
      <p:ext uri="{BB962C8B-B14F-4D97-AF65-F5344CB8AC3E}">
        <p14:creationId xmlns:p14="http://schemas.microsoft.com/office/powerpoint/2010/main" val="79266960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91221E-E03C-DF45-A65D-4C1D937DB1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24291"/>
          </a:xfrm>
        </p:spPr>
        <p:txBody>
          <a:bodyPr/>
          <a:lstStyle/>
          <a:p>
            <a:r>
              <a:rPr lang="en-GB" dirty="0"/>
              <a:t>M</a:t>
            </a:r>
            <a:r>
              <a:rPr lang="en-NL" dirty="0"/>
              <a:t>achine learning</a:t>
            </a:r>
            <a:br>
              <a:rPr lang="en-NL" dirty="0"/>
            </a:br>
            <a:endParaRPr lang="en-NL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F9D830B-622D-FD4B-87AA-9E2393504B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73613" y="2042809"/>
            <a:ext cx="8254979" cy="4519748"/>
          </a:xfrm>
        </p:spPr>
      </p:pic>
    </p:spTree>
    <p:extLst>
      <p:ext uri="{BB962C8B-B14F-4D97-AF65-F5344CB8AC3E}">
        <p14:creationId xmlns:p14="http://schemas.microsoft.com/office/powerpoint/2010/main" val="3651231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91221E-E03C-DF45-A65D-4C1D937DB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</a:t>
            </a:r>
            <a:r>
              <a:rPr lang="en-NL" dirty="0"/>
              <a:t>achine learning</a:t>
            </a:r>
          </a:p>
        </p:txBody>
      </p:sp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0AB8330C-64E4-F838-3B2C-9E4BFE7699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2602" t="16038" r="24751" b="28585"/>
          <a:stretch/>
        </p:blipFill>
        <p:spPr>
          <a:xfrm>
            <a:off x="3437206" y="1558331"/>
            <a:ext cx="5317587" cy="5072845"/>
          </a:xfrm>
        </p:spPr>
      </p:pic>
    </p:spTree>
    <p:extLst>
      <p:ext uri="{BB962C8B-B14F-4D97-AF65-F5344CB8AC3E}">
        <p14:creationId xmlns:p14="http://schemas.microsoft.com/office/powerpoint/2010/main" val="207391684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91221E-E03C-DF45-A65D-4C1D937DB1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24291"/>
          </a:xfrm>
        </p:spPr>
        <p:txBody>
          <a:bodyPr/>
          <a:lstStyle/>
          <a:p>
            <a:r>
              <a:rPr lang="en-GB" dirty="0"/>
              <a:t>M</a:t>
            </a:r>
            <a:r>
              <a:rPr lang="en-NL" dirty="0"/>
              <a:t>achine learning</a:t>
            </a:r>
            <a:br>
              <a:rPr lang="en-NL" dirty="0"/>
            </a:br>
            <a:endParaRPr lang="en-NL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5F84ED0-A2C1-6244-A735-42B6536E8C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71407" y="1489166"/>
            <a:ext cx="8302696" cy="4545874"/>
          </a:xfrm>
        </p:spPr>
      </p:pic>
    </p:spTree>
    <p:extLst>
      <p:ext uri="{BB962C8B-B14F-4D97-AF65-F5344CB8AC3E}">
        <p14:creationId xmlns:p14="http://schemas.microsoft.com/office/powerpoint/2010/main" val="292960955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91221E-E03C-DF45-A65D-4C1D937DB1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24291"/>
          </a:xfrm>
        </p:spPr>
        <p:txBody>
          <a:bodyPr/>
          <a:lstStyle/>
          <a:p>
            <a:r>
              <a:rPr lang="en-GB" dirty="0"/>
              <a:t>M</a:t>
            </a:r>
            <a:r>
              <a:rPr lang="en-NL" dirty="0"/>
              <a:t>achine learning</a:t>
            </a:r>
            <a:br>
              <a:rPr lang="en-NL" dirty="0"/>
            </a:br>
            <a:endParaRPr lang="en-NL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0FDC8B6-D68E-3B49-BA47-80F7A2025A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02910" y="2016125"/>
            <a:ext cx="6300504" cy="3449638"/>
          </a:xfrm>
        </p:spPr>
      </p:pic>
    </p:spTree>
    <p:extLst>
      <p:ext uri="{BB962C8B-B14F-4D97-AF65-F5344CB8AC3E}">
        <p14:creationId xmlns:p14="http://schemas.microsoft.com/office/powerpoint/2010/main" val="187467638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91221E-E03C-DF45-A65D-4C1D937DB1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24291"/>
          </a:xfrm>
        </p:spPr>
        <p:txBody>
          <a:bodyPr/>
          <a:lstStyle/>
          <a:p>
            <a:r>
              <a:rPr lang="en-GB" dirty="0"/>
              <a:t>M</a:t>
            </a:r>
            <a:r>
              <a:rPr lang="en-NL" dirty="0"/>
              <a:t>achine learning</a:t>
            </a:r>
            <a:br>
              <a:rPr lang="en-NL" dirty="0"/>
            </a:br>
            <a:endParaRPr lang="en-NL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E6627B3-95CD-064D-8095-54C2C21DB5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02910" y="2016125"/>
            <a:ext cx="6300504" cy="3449638"/>
          </a:xfrm>
        </p:spPr>
      </p:pic>
    </p:spTree>
    <p:extLst>
      <p:ext uri="{BB962C8B-B14F-4D97-AF65-F5344CB8AC3E}">
        <p14:creationId xmlns:p14="http://schemas.microsoft.com/office/powerpoint/2010/main" val="205178098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91221E-E03C-DF45-A65D-4C1D937DB1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24291"/>
          </a:xfrm>
        </p:spPr>
        <p:txBody>
          <a:bodyPr/>
          <a:lstStyle/>
          <a:p>
            <a:r>
              <a:rPr lang="en-GB" dirty="0"/>
              <a:t>M</a:t>
            </a:r>
            <a:r>
              <a:rPr lang="en-NL" dirty="0"/>
              <a:t>achine learning</a:t>
            </a:r>
            <a:br>
              <a:rPr lang="en-NL" dirty="0"/>
            </a:br>
            <a:endParaRPr lang="en-NL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722537D-1FCC-1D44-A89C-C4270F99B6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92454" y="2016125"/>
            <a:ext cx="6121416" cy="3449638"/>
          </a:xfrm>
        </p:spPr>
      </p:pic>
      <p:pic>
        <p:nvPicPr>
          <p:cNvPr id="1026" name="Picture 2" descr="6.6. Principal Component Regression (PCR) — Process Improvement using Data">
            <a:extLst>
              <a:ext uri="{FF2B5EF4-FFF2-40B4-BE49-F238E27FC236}">
                <a16:creationId xmlns:a16="http://schemas.microsoft.com/office/drawing/2014/main" id="{6FBA4943-6CD8-C74A-BB79-2996CD68EA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844" y="2568670"/>
            <a:ext cx="2630610" cy="2307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025254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91221E-E03C-DF45-A65D-4C1D937DB1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24291"/>
          </a:xfrm>
        </p:spPr>
        <p:txBody>
          <a:bodyPr/>
          <a:lstStyle/>
          <a:p>
            <a:r>
              <a:rPr lang="en-GB" dirty="0"/>
              <a:t>M</a:t>
            </a:r>
            <a:r>
              <a:rPr lang="en-NL" dirty="0"/>
              <a:t>achine learning</a:t>
            </a:r>
            <a:br>
              <a:rPr lang="en-NL" dirty="0"/>
            </a:br>
            <a:endParaRPr lang="en-NL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C730F92-1FA1-F241-B81D-6ADEE2158B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92454" y="2016125"/>
            <a:ext cx="6121416" cy="3449638"/>
          </a:xfrm>
        </p:spPr>
      </p:pic>
    </p:spTree>
    <p:extLst>
      <p:ext uri="{BB962C8B-B14F-4D97-AF65-F5344CB8AC3E}">
        <p14:creationId xmlns:p14="http://schemas.microsoft.com/office/powerpoint/2010/main" val="166164902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91221E-E03C-DF45-A65D-4C1D937DB1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24291"/>
          </a:xfrm>
        </p:spPr>
        <p:txBody>
          <a:bodyPr/>
          <a:lstStyle/>
          <a:p>
            <a:r>
              <a:rPr lang="en-GB" dirty="0"/>
              <a:t>M</a:t>
            </a:r>
            <a:r>
              <a:rPr lang="en-NL" dirty="0"/>
              <a:t>achine learning</a:t>
            </a:r>
            <a:br>
              <a:rPr lang="en-NL" dirty="0"/>
            </a:br>
            <a:endParaRPr lang="en-NL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EB1F333B-D837-C04E-8D87-CB968AC74C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1413" y="1229149"/>
            <a:ext cx="9538310" cy="5375181"/>
          </a:xfrm>
        </p:spPr>
      </p:pic>
    </p:spTree>
    <p:extLst>
      <p:ext uri="{BB962C8B-B14F-4D97-AF65-F5344CB8AC3E}">
        <p14:creationId xmlns:p14="http://schemas.microsoft.com/office/powerpoint/2010/main" val="120170062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91221E-E03C-DF45-A65D-4C1D937DB1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24291"/>
          </a:xfrm>
        </p:spPr>
        <p:txBody>
          <a:bodyPr/>
          <a:lstStyle/>
          <a:p>
            <a:r>
              <a:rPr lang="en-GB" dirty="0"/>
              <a:t>M</a:t>
            </a:r>
            <a:r>
              <a:rPr lang="en-NL" dirty="0"/>
              <a:t>achine learning</a:t>
            </a:r>
            <a:br>
              <a:rPr lang="en-NL" dirty="0"/>
            </a:br>
            <a:endParaRPr lang="en-NL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13F52A4-5143-8544-8E06-E883429AC3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92454" y="2016125"/>
            <a:ext cx="6121416" cy="3449638"/>
          </a:xfrm>
        </p:spPr>
      </p:pic>
    </p:spTree>
    <p:extLst>
      <p:ext uri="{BB962C8B-B14F-4D97-AF65-F5344CB8AC3E}">
        <p14:creationId xmlns:p14="http://schemas.microsoft.com/office/powerpoint/2010/main" val="349670142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91221E-E03C-DF45-A65D-4C1D937DB1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24291"/>
          </a:xfrm>
        </p:spPr>
        <p:txBody>
          <a:bodyPr/>
          <a:lstStyle/>
          <a:p>
            <a:r>
              <a:rPr lang="en-GB" dirty="0"/>
              <a:t>M</a:t>
            </a:r>
            <a:r>
              <a:rPr lang="en-NL" dirty="0"/>
              <a:t>achine learning</a:t>
            </a:r>
            <a:br>
              <a:rPr lang="en-NL" dirty="0"/>
            </a:br>
            <a:endParaRPr lang="en-NL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0AF6142-3811-8F4D-89EC-9CFC913932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04048" y="1320801"/>
            <a:ext cx="9363952" cy="5276924"/>
          </a:xfrm>
        </p:spPr>
      </p:pic>
    </p:spTree>
    <p:extLst>
      <p:ext uri="{BB962C8B-B14F-4D97-AF65-F5344CB8AC3E}">
        <p14:creationId xmlns:p14="http://schemas.microsoft.com/office/powerpoint/2010/main" val="398013803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91221E-E03C-DF45-A65D-4C1D937DB1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24291"/>
          </a:xfrm>
        </p:spPr>
        <p:txBody>
          <a:bodyPr/>
          <a:lstStyle/>
          <a:p>
            <a:r>
              <a:rPr lang="en-GB" dirty="0"/>
              <a:t>M</a:t>
            </a:r>
            <a:r>
              <a:rPr lang="en-NL" dirty="0"/>
              <a:t>achine learning</a:t>
            </a:r>
            <a:br>
              <a:rPr lang="en-NL" dirty="0"/>
            </a:br>
            <a:endParaRPr lang="en-NL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8119A89-FCC4-E248-A7ED-1983B7864A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92454" y="2016125"/>
            <a:ext cx="6121416" cy="3449638"/>
          </a:xfrm>
        </p:spPr>
      </p:pic>
    </p:spTree>
    <p:extLst>
      <p:ext uri="{BB962C8B-B14F-4D97-AF65-F5344CB8AC3E}">
        <p14:creationId xmlns:p14="http://schemas.microsoft.com/office/powerpoint/2010/main" val="309434621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91221E-E03C-DF45-A65D-4C1D937DB1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24291"/>
          </a:xfrm>
        </p:spPr>
        <p:txBody>
          <a:bodyPr/>
          <a:lstStyle/>
          <a:p>
            <a:r>
              <a:rPr lang="en-GB" dirty="0"/>
              <a:t>M</a:t>
            </a:r>
            <a:r>
              <a:rPr lang="en-NL" dirty="0"/>
              <a:t>achine learning</a:t>
            </a:r>
            <a:br>
              <a:rPr lang="en-NL" dirty="0"/>
            </a:br>
            <a:endParaRPr lang="en-NL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AAA9ADF-12C4-7240-A78B-4CAA6B27DA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92454" y="2016125"/>
            <a:ext cx="6121416" cy="3449638"/>
          </a:xfrm>
        </p:spPr>
      </p:pic>
    </p:spTree>
    <p:extLst>
      <p:ext uri="{BB962C8B-B14F-4D97-AF65-F5344CB8AC3E}">
        <p14:creationId xmlns:p14="http://schemas.microsoft.com/office/powerpoint/2010/main" val="37655404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91221E-E03C-DF45-A65D-4C1D937DB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</a:t>
            </a:r>
            <a:r>
              <a:rPr lang="en-NL" dirty="0"/>
              <a:t>achine learning</a:t>
            </a:r>
          </a:p>
        </p:txBody>
      </p:sp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0AB8330C-64E4-F838-3B2C-9E4BFE7699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2602" t="16038" r="24751" b="28585"/>
          <a:stretch/>
        </p:blipFill>
        <p:spPr>
          <a:xfrm>
            <a:off x="595532" y="1785155"/>
            <a:ext cx="5317587" cy="5072845"/>
          </a:xfrm>
        </p:spPr>
      </p:pic>
      <p:sp>
        <p:nvSpPr>
          <p:cNvPr id="3" name="Metin kutusu 2">
            <a:extLst>
              <a:ext uri="{FF2B5EF4-FFF2-40B4-BE49-F238E27FC236}">
                <a16:creationId xmlns:a16="http://schemas.microsoft.com/office/drawing/2014/main" id="{6E0852A1-53BC-1526-6CA4-D40F48FC0903}"/>
              </a:ext>
            </a:extLst>
          </p:cNvPr>
          <p:cNvSpPr txBox="1"/>
          <p:nvPr/>
        </p:nvSpPr>
        <p:spPr>
          <a:xfrm>
            <a:off x="6906218" y="3173948"/>
            <a:ext cx="414863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sz="2400" dirty="0">
                <a:solidFill>
                  <a:srgbClr val="0070C0"/>
                </a:solidFill>
              </a:rPr>
              <a:t>Türk, 32 yaş, 30 bin gelir?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sz="2400" dirty="0">
                <a:solidFill>
                  <a:srgbClr val="0070C0"/>
                </a:solidFill>
              </a:rPr>
              <a:t> Fransız, 46 yaş, 32 bin gelir?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sz="2400" dirty="0">
                <a:solidFill>
                  <a:srgbClr val="0070C0"/>
                </a:solidFill>
              </a:rPr>
              <a:t>Türkiye’ye en benzeyen ülke?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167909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91221E-E03C-DF45-A65D-4C1D937DB1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24291"/>
          </a:xfrm>
        </p:spPr>
        <p:txBody>
          <a:bodyPr/>
          <a:lstStyle/>
          <a:p>
            <a:r>
              <a:rPr lang="en-GB" dirty="0"/>
              <a:t>M</a:t>
            </a:r>
            <a:r>
              <a:rPr lang="en-NL" dirty="0"/>
              <a:t>achine learning</a:t>
            </a:r>
            <a:br>
              <a:rPr lang="en-NL" dirty="0"/>
            </a:br>
            <a:endParaRPr lang="en-NL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211FF9B-5E54-C249-9170-787B2AA93C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92454" y="2016125"/>
            <a:ext cx="6121416" cy="3449638"/>
          </a:xfrm>
        </p:spPr>
      </p:pic>
    </p:spTree>
    <p:extLst>
      <p:ext uri="{BB962C8B-B14F-4D97-AF65-F5344CB8AC3E}">
        <p14:creationId xmlns:p14="http://schemas.microsoft.com/office/powerpoint/2010/main" val="286814417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91221E-E03C-DF45-A65D-4C1D937DB1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24291"/>
          </a:xfrm>
        </p:spPr>
        <p:txBody>
          <a:bodyPr/>
          <a:lstStyle/>
          <a:p>
            <a:r>
              <a:rPr lang="en-GB" dirty="0"/>
              <a:t>M</a:t>
            </a:r>
            <a:r>
              <a:rPr lang="en-NL" dirty="0"/>
              <a:t>achine learning</a:t>
            </a:r>
            <a:br>
              <a:rPr lang="en-NL" dirty="0"/>
            </a:br>
            <a:endParaRPr lang="en-NL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A465D1B-E79A-6044-97ED-C1B7539911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92454" y="2016125"/>
            <a:ext cx="6121416" cy="3449638"/>
          </a:xfrm>
        </p:spPr>
      </p:pic>
    </p:spTree>
    <p:extLst>
      <p:ext uri="{BB962C8B-B14F-4D97-AF65-F5344CB8AC3E}">
        <p14:creationId xmlns:p14="http://schemas.microsoft.com/office/powerpoint/2010/main" val="383263285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91221E-E03C-DF45-A65D-4C1D937DB1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24291"/>
          </a:xfrm>
        </p:spPr>
        <p:txBody>
          <a:bodyPr/>
          <a:lstStyle/>
          <a:p>
            <a:r>
              <a:rPr lang="en-GB" dirty="0"/>
              <a:t>M</a:t>
            </a:r>
            <a:r>
              <a:rPr lang="en-NL" dirty="0"/>
              <a:t>achine learning</a:t>
            </a:r>
            <a:br>
              <a:rPr lang="en-NL" dirty="0"/>
            </a:br>
            <a:endParaRPr lang="en-NL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5EFEE0A-3148-D747-A78F-0B616929D6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2743" y="1297523"/>
            <a:ext cx="9405257" cy="5300201"/>
          </a:xfrm>
        </p:spPr>
      </p:pic>
    </p:spTree>
    <p:extLst>
      <p:ext uri="{BB962C8B-B14F-4D97-AF65-F5344CB8AC3E}">
        <p14:creationId xmlns:p14="http://schemas.microsoft.com/office/powerpoint/2010/main" val="251916741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91221E-E03C-DF45-A65D-4C1D937DB1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24291"/>
          </a:xfrm>
        </p:spPr>
        <p:txBody>
          <a:bodyPr/>
          <a:lstStyle/>
          <a:p>
            <a:r>
              <a:rPr lang="en-GB" dirty="0"/>
              <a:t>M</a:t>
            </a:r>
            <a:r>
              <a:rPr lang="en-NL" dirty="0"/>
              <a:t>achine learning</a:t>
            </a:r>
            <a:br>
              <a:rPr lang="en-NL" dirty="0"/>
            </a:br>
            <a:endParaRPr lang="en-NL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0309763-A8A6-454A-ABA5-B3669B805B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1600" y="1358869"/>
            <a:ext cx="9378462" cy="5285101"/>
          </a:xfrm>
        </p:spPr>
      </p:pic>
    </p:spTree>
    <p:extLst>
      <p:ext uri="{BB962C8B-B14F-4D97-AF65-F5344CB8AC3E}">
        <p14:creationId xmlns:p14="http://schemas.microsoft.com/office/powerpoint/2010/main" val="200576712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91221E-E03C-DF45-A65D-4C1D937DB1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24291"/>
          </a:xfrm>
        </p:spPr>
        <p:txBody>
          <a:bodyPr/>
          <a:lstStyle/>
          <a:p>
            <a:r>
              <a:rPr lang="en-GB" dirty="0"/>
              <a:t>M</a:t>
            </a:r>
            <a:r>
              <a:rPr lang="en-NL" dirty="0"/>
              <a:t>achine learning</a:t>
            </a:r>
            <a:br>
              <a:rPr lang="en-NL" dirty="0"/>
            </a:br>
            <a:endParaRPr lang="en-NL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4C6CA3F-2B45-9146-B996-C639E9DC0F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94191" y="1371599"/>
            <a:ext cx="9344147" cy="5265763"/>
          </a:xfrm>
        </p:spPr>
      </p:pic>
    </p:spTree>
    <p:extLst>
      <p:ext uri="{BB962C8B-B14F-4D97-AF65-F5344CB8AC3E}">
        <p14:creationId xmlns:p14="http://schemas.microsoft.com/office/powerpoint/2010/main" val="28643933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91221E-E03C-DF45-A65D-4C1D937DB1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24291"/>
          </a:xfrm>
        </p:spPr>
        <p:txBody>
          <a:bodyPr/>
          <a:lstStyle/>
          <a:p>
            <a:r>
              <a:rPr lang="en-GB" dirty="0"/>
              <a:t>M</a:t>
            </a:r>
            <a:r>
              <a:rPr lang="en-NL" dirty="0"/>
              <a:t>achine learning</a:t>
            </a:r>
            <a:br>
              <a:rPr lang="en-NL" dirty="0"/>
            </a:br>
            <a:endParaRPr lang="en-NL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3E39CE2-AECE-604E-A4BA-C7A463205A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47445" y="1457965"/>
            <a:ext cx="8932985" cy="5034058"/>
          </a:xfrm>
        </p:spPr>
      </p:pic>
    </p:spTree>
    <p:extLst>
      <p:ext uri="{BB962C8B-B14F-4D97-AF65-F5344CB8AC3E}">
        <p14:creationId xmlns:p14="http://schemas.microsoft.com/office/powerpoint/2010/main" val="239778456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91221E-E03C-DF45-A65D-4C1D937DB1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24291"/>
          </a:xfrm>
        </p:spPr>
        <p:txBody>
          <a:bodyPr/>
          <a:lstStyle/>
          <a:p>
            <a:r>
              <a:rPr lang="en-GB" dirty="0"/>
              <a:t>M</a:t>
            </a:r>
            <a:r>
              <a:rPr lang="en-NL" dirty="0"/>
              <a:t>achine learning</a:t>
            </a:r>
            <a:br>
              <a:rPr lang="en-NL" dirty="0"/>
            </a:br>
            <a:endParaRPr lang="en-NL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D7EEC14-6A70-8740-84D8-6EF4CA4738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92454" y="2016125"/>
            <a:ext cx="6121416" cy="3449638"/>
          </a:xfrm>
        </p:spPr>
      </p:pic>
    </p:spTree>
    <p:extLst>
      <p:ext uri="{BB962C8B-B14F-4D97-AF65-F5344CB8AC3E}">
        <p14:creationId xmlns:p14="http://schemas.microsoft.com/office/powerpoint/2010/main" val="142459127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91221E-E03C-DF45-A65D-4C1D937DB1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24291"/>
          </a:xfrm>
        </p:spPr>
        <p:txBody>
          <a:bodyPr/>
          <a:lstStyle/>
          <a:p>
            <a:r>
              <a:rPr lang="en-GB" dirty="0"/>
              <a:t>M</a:t>
            </a:r>
            <a:r>
              <a:rPr lang="en-NL" dirty="0"/>
              <a:t>achine learning</a:t>
            </a:r>
            <a:br>
              <a:rPr lang="en-NL" dirty="0"/>
            </a:br>
            <a:endParaRPr lang="en-NL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ED09DE1-47D3-DD43-ABFC-B9C2ACC8CD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6599" y="1406769"/>
            <a:ext cx="9211401" cy="5190956"/>
          </a:xfrm>
        </p:spPr>
      </p:pic>
    </p:spTree>
    <p:extLst>
      <p:ext uri="{BB962C8B-B14F-4D97-AF65-F5344CB8AC3E}">
        <p14:creationId xmlns:p14="http://schemas.microsoft.com/office/powerpoint/2010/main" val="180546399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91221E-E03C-DF45-A65D-4C1D937DB1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24291"/>
          </a:xfrm>
        </p:spPr>
        <p:txBody>
          <a:bodyPr/>
          <a:lstStyle/>
          <a:p>
            <a:r>
              <a:rPr lang="en-GB" dirty="0"/>
              <a:t>M</a:t>
            </a:r>
            <a:r>
              <a:rPr lang="en-NL" dirty="0"/>
              <a:t>achine learning</a:t>
            </a:r>
            <a:br>
              <a:rPr lang="en-NL" dirty="0"/>
            </a:br>
            <a:endParaRPr lang="en-NL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B578E6E-17A5-9046-A41D-09D5482966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7169" y="1035157"/>
            <a:ext cx="10081845" cy="5681482"/>
          </a:xfrm>
        </p:spPr>
      </p:pic>
    </p:spTree>
    <p:extLst>
      <p:ext uri="{BB962C8B-B14F-4D97-AF65-F5344CB8AC3E}">
        <p14:creationId xmlns:p14="http://schemas.microsoft.com/office/powerpoint/2010/main" val="370252893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91221E-E03C-DF45-A65D-4C1D937DB1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24291"/>
          </a:xfrm>
        </p:spPr>
        <p:txBody>
          <a:bodyPr/>
          <a:lstStyle/>
          <a:p>
            <a:r>
              <a:rPr lang="en-GB" dirty="0"/>
              <a:t>M</a:t>
            </a:r>
            <a:r>
              <a:rPr lang="en-NL" dirty="0"/>
              <a:t>achine learning</a:t>
            </a:r>
            <a:br>
              <a:rPr lang="en-NL" dirty="0"/>
            </a:br>
            <a:endParaRPr lang="en-NL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6968F2F-569B-674E-97C7-E882B25132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1599" y="1358869"/>
            <a:ext cx="9331569" cy="5258675"/>
          </a:xfrm>
        </p:spPr>
      </p:pic>
    </p:spTree>
    <p:extLst>
      <p:ext uri="{BB962C8B-B14F-4D97-AF65-F5344CB8AC3E}">
        <p14:creationId xmlns:p14="http://schemas.microsoft.com/office/powerpoint/2010/main" val="541575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91221E-E03C-DF45-A65D-4C1D937DB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</a:t>
            </a:r>
            <a:r>
              <a:rPr lang="en-NL" dirty="0"/>
              <a:t>achine learning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3817F58-AFFA-D144-B320-B790CE0843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2249" t="36012" r="1527" b="13887"/>
          <a:stretch/>
        </p:blipFill>
        <p:spPr>
          <a:xfrm>
            <a:off x="2839329" y="3429000"/>
            <a:ext cx="6513342" cy="2771335"/>
          </a:xfrm>
        </p:spPr>
      </p:pic>
      <p:sp>
        <p:nvSpPr>
          <p:cNvPr id="3" name="Metin kutusu 2">
            <a:extLst>
              <a:ext uri="{FF2B5EF4-FFF2-40B4-BE49-F238E27FC236}">
                <a16:creationId xmlns:a16="http://schemas.microsoft.com/office/drawing/2014/main" id="{7478B358-2345-0CA9-75A0-039EE7FD2335}"/>
              </a:ext>
            </a:extLst>
          </p:cNvPr>
          <p:cNvSpPr txBox="1"/>
          <p:nvPr/>
        </p:nvSpPr>
        <p:spPr>
          <a:xfrm>
            <a:off x="1860036" y="2299378"/>
            <a:ext cx="31806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400" dirty="0">
                <a:solidFill>
                  <a:srgbClr val="0070C0"/>
                </a:solidFill>
              </a:rPr>
              <a:t>Arabam Ne kadar Eder?</a:t>
            </a:r>
          </a:p>
        </p:txBody>
      </p:sp>
    </p:spTree>
    <p:extLst>
      <p:ext uri="{BB962C8B-B14F-4D97-AF65-F5344CB8AC3E}">
        <p14:creationId xmlns:p14="http://schemas.microsoft.com/office/powerpoint/2010/main" val="22483923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91221E-E03C-DF45-A65D-4C1D937DB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</a:t>
            </a:r>
            <a:r>
              <a:rPr lang="en-NL" dirty="0"/>
              <a:t>achine learning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719A4C01-6BF1-9C5F-257B-40F2A75A36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3"/>
            <a:ext cx="9603275" cy="628993"/>
          </a:xfrm>
        </p:spPr>
        <p:txBody>
          <a:bodyPr/>
          <a:lstStyle/>
          <a:p>
            <a:pPr marL="0" indent="0">
              <a:buNone/>
            </a:pPr>
            <a:r>
              <a:rPr lang="tr-TR" dirty="0">
                <a:solidFill>
                  <a:srgbClr val="0070C0"/>
                </a:solidFill>
              </a:rPr>
              <a:t>ML Uygulamaları</a:t>
            </a: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3" name="Content Placeholder 5">
            <a:extLst>
              <a:ext uri="{FF2B5EF4-FFF2-40B4-BE49-F238E27FC236}">
                <a16:creationId xmlns:a16="http://schemas.microsoft.com/office/drawing/2014/main" id="{2100FC56-F522-9F1E-347B-EB030E16B8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665" t="22300" r="15713" b="22239"/>
          <a:stretch/>
        </p:blipFill>
        <p:spPr>
          <a:xfrm>
            <a:off x="-39597" y="4487168"/>
            <a:ext cx="2982351" cy="1913206"/>
          </a:xfrm>
          <a:prstGeom prst="rect">
            <a:avLst/>
          </a:prstGeom>
        </p:spPr>
      </p:pic>
      <p:pic>
        <p:nvPicPr>
          <p:cNvPr id="1026" name="Picture 2" descr="Open AI | Transforming Business and Lifestyle | Exeed ECX Blog">
            <a:extLst>
              <a:ext uri="{FF2B5EF4-FFF2-40B4-BE49-F238E27FC236}">
                <a16:creationId xmlns:a16="http://schemas.microsoft.com/office/drawing/2014/main" id="{FEE06A6F-1273-0E24-251F-37A8C73E5F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7146" y="2475163"/>
            <a:ext cx="2952750" cy="155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emini (taalmodel) - Wikipedia">
            <a:extLst>
              <a:ext uri="{FF2B5EF4-FFF2-40B4-BE49-F238E27FC236}">
                <a16:creationId xmlns:a16="http://schemas.microsoft.com/office/drawing/2014/main" id="{9132963D-DCF9-77C4-08A1-2306805D31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9496" y="2475162"/>
            <a:ext cx="4223917" cy="155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Microsoft Copilot beschikbaar voor MKB! - Roma ICT Diensten">
            <a:extLst>
              <a:ext uri="{FF2B5EF4-FFF2-40B4-BE49-F238E27FC236}">
                <a16:creationId xmlns:a16="http://schemas.microsoft.com/office/drawing/2014/main" id="{8CD6DC17-A728-4765-27DA-3F430C2ADC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3014" y="2475162"/>
            <a:ext cx="2597450" cy="1563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Content Placeholder 6">
            <a:extLst>
              <a:ext uri="{FF2B5EF4-FFF2-40B4-BE49-F238E27FC236}">
                <a16:creationId xmlns:a16="http://schemas.microsoft.com/office/drawing/2014/main" id="{8421DA8B-4946-EC53-D3AA-3AF57BB16A9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2217" t="39134" r="20661" b="24212"/>
          <a:stretch/>
        </p:blipFill>
        <p:spPr>
          <a:xfrm>
            <a:off x="2942754" y="4487166"/>
            <a:ext cx="3472114" cy="1928301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DCD66B7-E7E0-808E-3CCC-E308B4D3030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3189" t="40012" r="23439" b="26658"/>
          <a:stretch/>
        </p:blipFill>
        <p:spPr>
          <a:xfrm>
            <a:off x="6253216" y="4502830"/>
            <a:ext cx="3305907" cy="1856935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6708668-A8E6-EB9D-8163-3AE9E1058D8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44833" t="37567" r="27706" b="25375"/>
          <a:stretch/>
        </p:blipFill>
        <p:spPr>
          <a:xfrm>
            <a:off x="9598864" y="4410306"/>
            <a:ext cx="2743200" cy="2082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8332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91221E-E03C-DF45-A65D-4C1D937DB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</a:t>
            </a:r>
            <a:r>
              <a:rPr lang="en-NL" dirty="0"/>
              <a:t>achine learning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719A4C01-6BF1-9C5F-257B-40F2A75A36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3"/>
            <a:ext cx="9603275" cy="628993"/>
          </a:xfrm>
        </p:spPr>
        <p:txBody>
          <a:bodyPr/>
          <a:lstStyle/>
          <a:p>
            <a:pPr marL="0" indent="0">
              <a:buNone/>
            </a:pPr>
            <a:r>
              <a:rPr lang="tr-TR" dirty="0">
                <a:solidFill>
                  <a:srgbClr val="0070C0"/>
                </a:solidFill>
              </a:rPr>
              <a:t>ML Uygulamaları</a:t>
            </a: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8" name="Content Placeholder 5">
            <a:extLst>
              <a:ext uri="{FF2B5EF4-FFF2-40B4-BE49-F238E27FC236}">
                <a16:creationId xmlns:a16="http://schemas.microsoft.com/office/drawing/2014/main" id="{5C845740-4948-0860-FA2D-2A1B22D2B1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854" t="40740" r="23055" b="27169"/>
          <a:stretch/>
        </p:blipFill>
        <p:spPr>
          <a:xfrm>
            <a:off x="2212043" y="2407587"/>
            <a:ext cx="3479513" cy="2019887"/>
          </a:xfrm>
          <a:prstGeom prst="rect">
            <a:avLst/>
          </a:prstGeom>
        </p:spPr>
      </p:pic>
      <p:pic>
        <p:nvPicPr>
          <p:cNvPr id="9" name="Content Placeholder 6">
            <a:extLst>
              <a:ext uri="{FF2B5EF4-FFF2-40B4-BE49-F238E27FC236}">
                <a16:creationId xmlns:a16="http://schemas.microsoft.com/office/drawing/2014/main" id="{D41FDB0C-BE3B-A9E9-90CE-31F96D15299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054" t="38068" r="31468" b="31419"/>
          <a:stretch/>
        </p:blipFill>
        <p:spPr>
          <a:xfrm>
            <a:off x="0" y="2407587"/>
            <a:ext cx="2212043" cy="1853754"/>
          </a:xfrm>
          <a:prstGeom prst="rect">
            <a:avLst/>
          </a:prstGeom>
        </p:spPr>
      </p:pic>
      <p:pic>
        <p:nvPicPr>
          <p:cNvPr id="10" name="Content Placeholder 6">
            <a:extLst>
              <a:ext uri="{FF2B5EF4-FFF2-40B4-BE49-F238E27FC236}">
                <a16:creationId xmlns:a16="http://schemas.microsoft.com/office/drawing/2014/main" id="{235CA6AE-BA81-1134-AE10-F57A7BA28CF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616" t="28465" r="19915" b="25114"/>
          <a:stretch/>
        </p:blipFill>
        <p:spPr>
          <a:xfrm>
            <a:off x="5691556" y="2407588"/>
            <a:ext cx="3479513" cy="2042824"/>
          </a:xfrm>
          <a:prstGeom prst="rect">
            <a:avLst/>
          </a:prstGeom>
        </p:spPr>
      </p:pic>
      <p:pic>
        <p:nvPicPr>
          <p:cNvPr id="11" name="Content Placeholder 5">
            <a:extLst>
              <a:ext uri="{FF2B5EF4-FFF2-40B4-BE49-F238E27FC236}">
                <a16:creationId xmlns:a16="http://schemas.microsoft.com/office/drawing/2014/main" id="{4478CE91-9857-5216-D101-05FA69DCA1F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7500" t="27601" r="23510" b="24278"/>
          <a:stretch/>
        </p:blipFill>
        <p:spPr>
          <a:xfrm>
            <a:off x="9326085" y="2407588"/>
            <a:ext cx="2670661" cy="1853753"/>
          </a:xfrm>
          <a:prstGeom prst="rect">
            <a:avLst/>
          </a:prstGeom>
        </p:spPr>
      </p:pic>
      <p:pic>
        <p:nvPicPr>
          <p:cNvPr id="12" name="Content Placeholder 6">
            <a:extLst>
              <a:ext uri="{FF2B5EF4-FFF2-40B4-BE49-F238E27FC236}">
                <a16:creationId xmlns:a16="http://schemas.microsoft.com/office/drawing/2014/main" id="{A4F83C1D-AFBB-ADA1-9741-950E3AEAE56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3599" t="23931" r="2411" b="19792"/>
          <a:stretch/>
        </p:blipFill>
        <p:spPr>
          <a:xfrm>
            <a:off x="94583" y="4427474"/>
            <a:ext cx="3924887" cy="1941342"/>
          </a:xfrm>
          <a:prstGeom prst="rect">
            <a:avLst/>
          </a:prstGeom>
        </p:spPr>
      </p:pic>
      <p:pic>
        <p:nvPicPr>
          <p:cNvPr id="13" name="Content Placeholder 5">
            <a:extLst>
              <a:ext uri="{FF2B5EF4-FFF2-40B4-BE49-F238E27FC236}">
                <a16:creationId xmlns:a16="http://schemas.microsoft.com/office/drawing/2014/main" id="{4354DC03-7210-2043-E97B-0C319511EC5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9105" t="24747" r="20987" b="24278"/>
          <a:stretch/>
        </p:blipFill>
        <p:spPr>
          <a:xfrm>
            <a:off x="4815840" y="4495152"/>
            <a:ext cx="2560319" cy="1839310"/>
          </a:xfrm>
          <a:prstGeom prst="rect">
            <a:avLst/>
          </a:prstGeom>
        </p:spPr>
      </p:pic>
      <p:pic>
        <p:nvPicPr>
          <p:cNvPr id="14" name="Content Placeholder 6">
            <a:extLst>
              <a:ext uri="{FF2B5EF4-FFF2-40B4-BE49-F238E27FC236}">
                <a16:creationId xmlns:a16="http://schemas.microsoft.com/office/drawing/2014/main" id="{3756E9F2-F738-979A-4480-27BD3298EA4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4002" t="27451" r="12456" b="20755"/>
          <a:stretch/>
        </p:blipFill>
        <p:spPr>
          <a:xfrm>
            <a:off x="8649856" y="4495153"/>
            <a:ext cx="3346890" cy="1820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2782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91221E-E03C-DF45-A65D-4C1D937DB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</a:t>
            </a:r>
            <a:r>
              <a:rPr lang="en-NL" dirty="0"/>
              <a:t>achine learning</a:t>
            </a:r>
          </a:p>
        </p:txBody>
      </p:sp>
      <p:sp>
        <p:nvSpPr>
          <p:cNvPr id="5" name="İçerik Yer Tutucusu 3">
            <a:extLst>
              <a:ext uri="{FF2B5EF4-FFF2-40B4-BE49-F238E27FC236}">
                <a16:creationId xmlns:a16="http://schemas.microsoft.com/office/drawing/2014/main" id="{77B8C02A-489E-ECA6-598A-4B15F5E4D0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3"/>
            <a:ext cx="9603275" cy="628993"/>
          </a:xfrm>
        </p:spPr>
        <p:txBody>
          <a:bodyPr/>
          <a:lstStyle/>
          <a:p>
            <a:pPr marL="0" indent="0">
              <a:buNone/>
            </a:pPr>
            <a:r>
              <a:rPr lang="tr-TR" dirty="0">
                <a:solidFill>
                  <a:srgbClr val="0070C0"/>
                </a:solidFill>
              </a:rPr>
              <a:t>Terminoloji</a:t>
            </a:r>
            <a:endParaRPr 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1977836"/>
      </p:ext>
    </p:extLst>
  </p:cSld>
  <p:clrMapOvr>
    <a:masterClrMapping/>
  </p:clrMapOvr>
</p:sld>
</file>

<file path=ppt/theme/theme1.xml><?xml version="1.0" encoding="utf-8"?>
<a:theme xmlns:a="http://schemas.openxmlformats.org/drawingml/2006/main" name="Galeri">
  <a:themeElements>
    <a:clrScheme name="Galeri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eri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eri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TM10001114[[fn=Galeri]]</Template>
  <TotalTime>4957</TotalTime>
  <Words>336</Words>
  <Application>Microsoft Office PowerPoint</Application>
  <PresentationFormat>Geniş ekran</PresentationFormat>
  <Paragraphs>88</Paragraphs>
  <Slides>59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4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59</vt:i4>
      </vt:variant>
    </vt:vector>
  </HeadingPairs>
  <TitlesOfParts>
    <vt:vector size="64" baseType="lpstr">
      <vt:lpstr>Arial</vt:lpstr>
      <vt:lpstr>Calibri</vt:lpstr>
      <vt:lpstr>Gill Sans MT</vt:lpstr>
      <vt:lpstr>Roboto</vt:lpstr>
      <vt:lpstr>Galeri</vt:lpstr>
      <vt:lpstr>MaCHINE LEARNING</vt:lpstr>
      <vt:lpstr>PowerPoint Sunusu</vt:lpstr>
      <vt:lpstr>Machine learning</vt:lpstr>
      <vt:lpstr>Machine learning</vt:lpstr>
      <vt:lpstr>Machine learning</vt:lpstr>
      <vt:lpstr>Machine learning</vt:lpstr>
      <vt:lpstr>Machine learning</vt:lpstr>
      <vt:lpstr>Machine learning</vt:lpstr>
      <vt:lpstr>Machine learning</vt:lpstr>
      <vt:lpstr>Machine learning</vt:lpstr>
      <vt:lpstr>Machine learning</vt:lpstr>
      <vt:lpstr>Machine learning</vt:lpstr>
      <vt:lpstr>Machine learning</vt:lpstr>
      <vt:lpstr>Machine learning</vt:lpstr>
      <vt:lpstr>Machine learning</vt:lpstr>
      <vt:lpstr>Machine learning</vt:lpstr>
      <vt:lpstr>Machine learning</vt:lpstr>
      <vt:lpstr>Machine learning</vt:lpstr>
      <vt:lpstr>Machine learning</vt:lpstr>
      <vt:lpstr>Machine learning</vt:lpstr>
      <vt:lpstr>Machine learning</vt:lpstr>
      <vt:lpstr>Machine learning</vt:lpstr>
      <vt:lpstr>Machine learning</vt:lpstr>
      <vt:lpstr>Machine learning</vt:lpstr>
      <vt:lpstr>Machine learning</vt:lpstr>
      <vt:lpstr>Machine learning</vt:lpstr>
      <vt:lpstr>Machine learning</vt:lpstr>
      <vt:lpstr>Machine learning </vt:lpstr>
      <vt:lpstr>Machine learning </vt:lpstr>
      <vt:lpstr>Machine learning </vt:lpstr>
      <vt:lpstr>Machine learning </vt:lpstr>
      <vt:lpstr>Machine learning </vt:lpstr>
      <vt:lpstr>Machine learning </vt:lpstr>
      <vt:lpstr>Machine learning </vt:lpstr>
      <vt:lpstr>Machine learning </vt:lpstr>
      <vt:lpstr>Machine learning </vt:lpstr>
      <vt:lpstr>Machine learning </vt:lpstr>
      <vt:lpstr>Machine learning </vt:lpstr>
      <vt:lpstr>Machine learning </vt:lpstr>
      <vt:lpstr>Machine learning </vt:lpstr>
      <vt:lpstr>Machine learning </vt:lpstr>
      <vt:lpstr>Machine learning </vt:lpstr>
      <vt:lpstr>Machine learning </vt:lpstr>
      <vt:lpstr>Machine learning </vt:lpstr>
      <vt:lpstr>Machine learning </vt:lpstr>
      <vt:lpstr>Machine learning </vt:lpstr>
      <vt:lpstr>Machine learning </vt:lpstr>
      <vt:lpstr>Machine learning </vt:lpstr>
      <vt:lpstr>Machine learning </vt:lpstr>
      <vt:lpstr>Machine learning </vt:lpstr>
      <vt:lpstr>Machine learning </vt:lpstr>
      <vt:lpstr>Machine learning </vt:lpstr>
      <vt:lpstr>Machine learning </vt:lpstr>
      <vt:lpstr>Machine learning </vt:lpstr>
      <vt:lpstr>Machine learning </vt:lpstr>
      <vt:lpstr>Machine learning </vt:lpstr>
      <vt:lpstr>Machine learning </vt:lpstr>
      <vt:lpstr>Machine learning </vt:lpstr>
      <vt:lpstr>Machine learning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</dc:title>
  <dc:creator>Fatih Demir</dc:creator>
  <cp:lastModifiedBy>ersin öztürk</cp:lastModifiedBy>
  <cp:revision>29</cp:revision>
  <dcterms:created xsi:type="dcterms:W3CDTF">2021-12-10T21:13:44Z</dcterms:created>
  <dcterms:modified xsi:type="dcterms:W3CDTF">2024-04-06T15:11:48Z</dcterms:modified>
</cp:coreProperties>
</file>